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2" r:id="rId1"/>
  </p:sldMasterIdLst>
  <p:notesMasterIdLst>
    <p:notesMasterId r:id="rId14"/>
  </p:notesMasterIdLst>
  <p:handoutMasterIdLst>
    <p:handoutMasterId r:id="rId15"/>
  </p:handoutMasterIdLst>
  <p:sldIdLst>
    <p:sldId id="261" r:id="rId2"/>
    <p:sldId id="293" r:id="rId3"/>
    <p:sldId id="282" r:id="rId4"/>
    <p:sldId id="286" r:id="rId5"/>
    <p:sldId id="285" r:id="rId6"/>
    <p:sldId id="287" r:id="rId7"/>
    <p:sldId id="288" r:id="rId8"/>
    <p:sldId id="294" r:id="rId9"/>
    <p:sldId id="289" r:id="rId10"/>
    <p:sldId id="290" r:id="rId11"/>
    <p:sldId id="291" r:id="rId12"/>
    <p:sldId id="292" r:id="rId13"/>
  </p:sldIdLst>
  <p:sldSz cx="9144000" cy="6858000" type="screen4x3"/>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D53AC5A-5736-D049-AC99-CBDAE30FA2BB}">
          <p14:sldIdLst>
            <p14:sldId id="261"/>
          </p14:sldIdLst>
        </p14:section>
        <p14:section name="Motivation" id="{7C4F067B-7403-2945-9B18-C04135C34661}">
          <p14:sldIdLst>
            <p14:sldId id="293"/>
            <p14:sldId id="282"/>
            <p14:sldId id="286"/>
            <p14:sldId id="285"/>
            <p14:sldId id="287"/>
            <p14:sldId id="288"/>
            <p14:sldId id="294"/>
            <p14:sldId id="289"/>
            <p14:sldId id="290"/>
            <p14:sldId id="291"/>
            <p14:sldId id="29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ve, E Geoffrey" initials="LEG" lastIdx="4" clrIdx="0">
    <p:extLst>
      <p:ext uri="{19B8F6BF-5375-455C-9EA6-DF929625EA0E}">
        <p15:presenceInfo xmlns:p15="http://schemas.microsoft.com/office/powerpoint/2012/main" userId="S-1-5-21-2509641344-1052565914-3260824488-442847" providerId="AD"/>
      </p:ext>
    </p:extLst>
  </p:cmAuthor>
  <p:cmAuthor id="2" name="Hyunsun Kim" initials="HK" lastIdx="1" clrIdx="1">
    <p:extLst>
      <p:ext uri="{19B8F6BF-5375-455C-9EA6-DF929625EA0E}">
        <p15:presenceInfo xmlns:p15="http://schemas.microsoft.com/office/powerpoint/2012/main" userId="Hyunsun Ki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300"/>
    <a:srgbClr val="FA6300"/>
    <a:srgbClr val="E84A27"/>
    <a:srgbClr val="13294B"/>
    <a:srgbClr val="131F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99" autoAdjust="0"/>
    <p:restoredTop sz="76999"/>
  </p:normalViewPr>
  <p:slideViewPr>
    <p:cSldViewPr snapToGrid="0" snapToObjects="1">
      <p:cViewPr varScale="1">
        <p:scale>
          <a:sx n="110" d="100"/>
          <a:sy n="110" d="100"/>
        </p:scale>
        <p:origin x="1612" y="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napToObjects="1">
      <p:cViewPr varScale="1">
        <p:scale>
          <a:sx n="80" d="100"/>
          <a:sy n="80" d="100"/>
        </p:scale>
        <p:origin x="1112"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e Mahoney" userId="8be4dd9d9bd97828" providerId="LiveId" clId="{13AE4774-205A-4AF8-9CFF-0BFF07326887}"/>
    <pc:docChg chg="modSld">
      <pc:chgData name="Joe Mahoney" userId="8be4dd9d9bd97828" providerId="LiveId" clId="{13AE4774-205A-4AF8-9CFF-0BFF07326887}" dt="2024-02-04T21:13:02.202" v="14" actId="14100"/>
      <pc:docMkLst>
        <pc:docMk/>
      </pc:docMkLst>
      <pc:sldChg chg="modSp mod">
        <pc:chgData name="Joe Mahoney" userId="8be4dd9d9bd97828" providerId="LiveId" clId="{13AE4774-205A-4AF8-9CFF-0BFF07326887}" dt="2024-02-04T21:12:33.146" v="12" actId="20577"/>
        <pc:sldMkLst>
          <pc:docMk/>
          <pc:sldMk cId="1420169414" sldId="288"/>
        </pc:sldMkLst>
        <pc:spChg chg="mod">
          <ac:chgData name="Joe Mahoney" userId="8be4dd9d9bd97828" providerId="LiveId" clId="{13AE4774-205A-4AF8-9CFF-0BFF07326887}" dt="2024-02-04T21:12:33.146" v="12" actId="20577"/>
          <ac:spMkLst>
            <pc:docMk/>
            <pc:sldMk cId="1420169414" sldId="288"/>
            <ac:spMk id="3" creationId="{316AAFCF-7E22-FA47-9B9B-282AD8B27A0A}"/>
          </ac:spMkLst>
        </pc:spChg>
      </pc:sldChg>
      <pc:sldChg chg="modSp mod">
        <pc:chgData name="Joe Mahoney" userId="8be4dd9d9bd97828" providerId="LiveId" clId="{13AE4774-205A-4AF8-9CFF-0BFF07326887}" dt="2024-02-04T21:13:02.202" v="14" actId="14100"/>
        <pc:sldMkLst>
          <pc:docMk/>
          <pc:sldMk cId="965261735" sldId="289"/>
        </pc:sldMkLst>
        <pc:spChg chg="mod">
          <ac:chgData name="Joe Mahoney" userId="8be4dd9d9bd97828" providerId="LiveId" clId="{13AE4774-205A-4AF8-9CFF-0BFF07326887}" dt="2024-02-04T21:13:02.202" v="14" actId="14100"/>
          <ac:spMkLst>
            <pc:docMk/>
            <pc:sldMk cId="965261735" sldId="289"/>
            <ac:spMk id="3" creationId="{5DFE193E-75C3-0D46-9A4E-E8DA1088BF2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BAFEBF-173E-6D46-B494-0149083BA83F}"/>
              </a:ext>
            </a:extLst>
          </p:cNvPr>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25A52A6B-B3E7-5045-B49B-EE7FEDEE592F}"/>
              </a:ext>
            </a:extLst>
          </p:cNvPr>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BDD70AC1-DE4D-BF41-A891-4919AE75A6E0}" type="datetimeFigureOut">
              <a:rPr lang="en-US" smtClean="0"/>
              <a:t>2/4/2024</a:t>
            </a:fld>
            <a:endParaRPr lang="en-US"/>
          </a:p>
        </p:txBody>
      </p:sp>
      <p:sp>
        <p:nvSpPr>
          <p:cNvPr id="4" name="Footer Placeholder 3">
            <a:extLst>
              <a:ext uri="{FF2B5EF4-FFF2-40B4-BE49-F238E27FC236}">
                <a16:creationId xmlns:a16="http://schemas.microsoft.com/office/drawing/2014/main" id="{16DE22F6-E042-D04E-B6F6-657AEF0D42E8}"/>
              </a:ext>
            </a:extLst>
          </p:cNvPr>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156E35B-BAD4-8344-BA1A-D5B166D9FD30}"/>
              </a:ext>
            </a:extLst>
          </p:cNvPr>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50665664-8EA6-DD46-83E0-81E5F69D867D}" type="slidenum">
              <a:rPr lang="en-US" smtClean="0"/>
              <a:t>‹#›</a:t>
            </a:fld>
            <a:endParaRPr lang="en-US"/>
          </a:p>
        </p:txBody>
      </p:sp>
    </p:spTree>
    <p:extLst>
      <p:ext uri="{BB962C8B-B14F-4D97-AF65-F5344CB8AC3E}">
        <p14:creationId xmlns:p14="http://schemas.microsoft.com/office/powerpoint/2010/main" val="12696164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1"/>
            <a:ext cx="4028440" cy="351737"/>
          </a:xfrm>
          <a:prstGeom prst="rect">
            <a:avLst/>
          </a:prstGeom>
        </p:spPr>
        <p:txBody>
          <a:bodyPr vert="horz" lIns="93177" tIns="46589" rIns="93177" bIns="46589" rtlCol="0"/>
          <a:lstStyle>
            <a:lvl1pPr algn="r">
              <a:defRPr sz="1200"/>
            </a:lvl1pPr>
          </a:lstStyle>
          <a:p>
            <a:fld id="{CCB3A248-2959-3C43-B602-F9323A0BFC09}" type="datetimeFigureOut">
              <a:rPr lang="en-US" smtClean="0"/>
              <a:t>2/4/2024</a:t>
            </a:fld>
            <a:endParaRPr lang="en-US"/>
          </a:p>
        </p:txBody>
      </p:sp>
      <p:sp>
        <p:nvSpPr>
          <p:cNvPr id="4" name="Slide Image Placeholder 3"/>
          <p:cNvSpPr>
            <a:spLocks noGrp="1" noRot="1" noChangeAspect="1"/>
          </p:cNvSpPr>
          <p:nvPr>
            <p:ph type="sldImg" idx="2"/>
          </p:nvPr>
        </p:nvSpPr>
        <p:spPr>
          <a:xfrm>
            <a:off x="3071813" y="876300"/>
            <a:ext cx="3152775"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4"/>
            <a:ext cx="7437120" cy="2760346"/>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229CE031-56B9-4844-BB72-5F11C0298B80}" type="slidenum">
              <a:rPr lang="en-US" smtClean="0"/>
              <a:t>‹#›</a:t>
            </a:fld>
            <a:endParaRPr lang="en-US"/>
          </a:p>
        </p:txBody>
      </p:sp>
    </p:spTree>
    <p:extLst>
      <p:ext uri="{BB962C8B-B14F-4D97-AF65-F5344CB8AC3E}">
        <p14:creationId xmlns:p14="http://schemas.microsoft.com/office/powerpoint/2010/main" val="176325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morning. </a:t>
            </a:r>
          </a:p>
          <a:p>
            <a:r>
              <a:rPr lang="en-US" dirty="0"/>
              <a:t>Thanks, everyone, for being here today. </a:t>
            </a:r>
          </a:p>
          <a:p>
            <a:r>
              <a:rPr lang="en-US" dirty="0"/>
              <a:t>I am. grateful to have all the members of my committee in the same room here. </a:t>
            </a:r>
          </a:p>
          <a:p>
            <a:r>
              <a:rPr lang="en-US" dirty="0"/>
              <a:t>I am going to present my dissertation proposal. </a:t>
            </a:r>
          </a:p>
          <a:p>
            <a:endParaRPr lang="en-US" dirty="0"/>
          </a:p>
          <a:p>
            <a:r>
              <a:rPr lang="en-US" dirty="0"/>
              <a:t>Some of you might have noticed that the title has changed, the fairy godmother is gone now and it has a more straightforward title of my story, which is about the “spillover effects of media attention from nascent to established firms.”  </a:t>
            </a:r>
          </a:p>
          <a:p>
            <a:r>
              <a:rPr lang="en-US" dirty="0"/>
              <a:t>And by this time, everyone will know that the setting of this study is the US VC industry. </a:t>
            </a:r>
          </a:p>
          <a:p>
            <a:endParaRPr lang="en-US" dirty="0"/>
          </a:p>
          <a:p>
            <a:r>
              <a:rPr lang="en-US" dirty="0"/>
              <a:t>Oh, some of you might notice that I updated my name, I am experimenting with using a hyphenated last name. </a:t>
            </a:r>
          </a:p>
          <a:p>
            <a:r>
              <a:rPr lang="en-US" dirty="0"/>
              <a:t>The thing is, with Kim, Google Scholar will say that I have already written million articles, but my husband has a rare surname, ……</a:t>
            </a:r>
          </a:p>
          <a:p>
            <a:r>
              <a:rPr lang="en-US" dirty="0"/>
              <a:t>This is not the main part of my proposal today, but yes, I would like to hear your professional opinions later, if you have. </a:t>
            </a:r>
          </a:p>
          <a:p>
            <a:endParaRPr lang="en-US" dirty="0"/>
          </a:p>
          <a:p>
            <a:endParaRPr lang="en-US" dirty="0"/>
          </a:p>
          <a:p>
            <a:r>
              <a:rPr lang="en-US" dirty="0"/>
              <a:t>Does the fairy godmother get credit?</a:t>
            </a:r>
          </a:p>
          <a:p>
            <a:endParaRPr lang="en-US" dirty="0"/>
          </a:p>
          <a:p>
            <a:r>
              <a:rPr lang="en-US" dirty="0"/>
              <a:t>---------------- (previous note) -----------------------</a:t>
            </a:r>
          </a:p>
          <a:p>
            <a:endParaRPr lang="en-US" dirty="0"/>
          </a:p>
          <a:p>
            <a:r>
              <a:rPr lang="en-US" dirty="0"/>
              <a:t>This is a story about startups’ media legitimacy, but the emphasis is on how that legitimacy spills over to venture capital firms that identified them earlier and gave money and resources. </a:t>
            </a:r>
          </a:p>
          <a:p>
            <a:endParaRPr lang="en-US" dirty="0"/>
          </a:p>
          <a:p>
            <a:r>
              <a:rPr lang="en-US" dirty="0"/>
              <a:t>As far as media goes, they covers the startups, rarely venture </a:t>
            </a:r>
            <a:r>
              <a:rPr lang="en-US" dirty="0" err="1"/>
              <a:t>captial</a:t>
            </a:r>
            <a:r>
              <a:rPr lang="en-US" dirty="0"/>
              <a:t> firms in the back. </a:t>
            </a:r>
          </a:p>
          <a:p>
            <a:r>
              <a:rPr lang="en-US" dirty="0"/>
              <a:t>But the pumpkin coach has to be funded.  And I am going to tell you a story that hearing the story in the media about a protagonist, the startups, will influence the judgment of the limited partners who give money to the venture capital firms. </a:t>
            </a:r>
          </a:p>
        </p:txBody>
      </p:sp>
      <p:sp>
        <p:nvSpPr>
          <p:cNvPr id="4" name="Slide Number Placeholder 3"/>
          <p:cNvSpPr>
            <a:spLocks noGrp="1"/>
          </p:cNvSpPr>
          <p:nvPr>
            <p:ph type="sldNum" sz="quarter" idx="5"/>
          </p:nvPr>
        </p:nvSpPr>
        <p:spPr/>
        <p:txBody>
          <a:bodyPr/>
          <a:lstStyle/>
          <a:p>
            <a:fld id="{229CE031-56B9-4844-BB72-5F11C0298B80}" type="slidenum">
              <a:rPr lang="en-US" smtClean="0"/>
              <a:t>0</a:t>
            </a:fld>
            <a:endParaRPr lang="en-US"/>
          </a:p>
        </p:txBody>
      </p:sp>
    </p:spTree>
    <p:extLst>
      <p:ext uri="{BB962C8B-B14F-4D97-AF65-F5344CB8AC3E}">
        <p14:creationId xmlns:p14="http://schemas.microsoft.com/office/powerpoint/2010/main" val="1329584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BF239-5805-BD43-956C-6BAEED97F82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50BF9EE-7188-504F-B78C-A08D885B351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5AED1B-A7DA-A14F-879A-86B42CB01D20}"/>
              </a:ext>
            </a:extLst>
          </p:cNvPr>
          <p:cNvSpPr>
            <a:spLocks noGrp="1"/>
          </p:cNvSpPr>
          <p:nvPr>
            <p:ph type="dt" sz="half" idx="10"/>
          </p:nvPr>
        </p:nvSpPr>
        <p:spPr/>
        <p:txBody>
          <a:bodyPr/>
          <a:lstStyle/>
          <a:p>
            <a:fld id="{431CAAEA-2FB8-504B-91F7-65412524614D}" type="datetime1">
              <a:rPr lang="en-US" smtClean="0"/>
              <a:t>2/4/2024</a:t>
            </a:fld>
            <a:endParaRPr lang="en-US"/>
          </a:p>
        </p:txBody>
      </p:sp>
      <p:sp>
        <p:nvSpPr>
          <p:cNvPr id="5" name="Footer Placeholder 4">
            <a:extLst>
              <a:ext uri="{FF2B5EF4-FFF2-40B4-BE49-F238E27FC236}">
                <a16:creationId xmlns:a16="http://schemas.microsoft.com/office/drawing/2014/main" id="{7F2F74A3-44AA-D04C-A63B-73E9A3325C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165B9E-A1CB-5345-A22A-96BD7130A049}"/>
              </a:ext>
            </a:extLst>
          </p:cNvPr>
          <p:cNvSpPr>
            <a:spLocks noGrp="1"/>
          </p:cNvSpPr>
          <p:nvPr>
            <p:ph type="sldNum" sz="quarter" idx="12"/>
          </p:nvPr>
        </p:nvSpPr>
        <p:spPr/>
        <p:txBody>
          <a:bodyPr/>
          <a:lstStyle/>
          <a:p>
            <a:fld id="{D5C2471E-FCE3-654C-9539-FAD0C6700E9D}" type="slidenum">
              <a:rPr lang="en-US" smtClean="0"/>
              <a:t>‹#›</a:t>
            </a:fld>
            <a:endParaRPr lang="en-US"/>
          </a:p>
        </p:txBody>
      </p:sp>
    </p:spTree>
    <p:extLst>
      <p:ext uri="{BB962C8B-B14F-4D97-AF65-F5344CB8AC3E}">
        <p14:creationId xmlns:p14="http://schemas.microsoft.com/office/powerpoint/2010/main" val="654272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D9E19-88F3-324E-94A8-63D0AB1A62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58C31F-ABC6-A349-8F40-230987ABB6E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30F369-744D-B94C-90CC-C81C379836B2}"/>
              </a:ext>
            </a:extLst>
          </p:cNvPr>
          <p:cNvSpPr>
            <a:spLocks noGrp="1"/>
          </p:cNvSpPr>
          <p:nvPr>
            <p:ph type="dt" sz="half" idx="10"/>
          </p:nvPr>
        </p:nvSpPr>
        <p:spPr/>
        <p:txBody>
          <a:bodyPr/>
          <a:lstStyle/>
          <a:p>
            <a:fld id="{6373D944-ACEC-CE46-802D-E326FCE3127E}" type="datetime1">
              <a:rPr lang="en-US" smtClean="0"/>
              <a:t>2/4/2024</a:t>
            </a:fld>
            <a:endParaRPr lang="en-US"/>
          </a:p>
        </p:txBody>
      </p:sp>
      <p:sp>
        <p:nvSpPr>
          <p:cNvPr id="5" name="Footer Placeholder 4">
            <a:extLst>
              <a:ext uri="{FF2B5EF4-FFF2-40B4-BE49-F238E27FC236}">
                <a16:creationId xmlns:a16="http://schemas.microsoft.com/office/drawing/2014/main" id="{CE069553-E543-5044-ABC8-586CA10369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98BE1A-C22A-394D-A949-E36BDA583F2C}"/>
              </a:ext>
            </a:extLst>
          </p:cNvPr>
          <p:cNvSpPr>
            <a:spLocks noGrp="1"/>
          </p:cNvSpPr>
          <p:nvPr>
            <p:ph type="sldNum" sz="quarter" idx="12"/>
          </p:nvPr>
        </p:nvSpPr>
        <p:spPr/>
        <p:txBody>
          <a:bodyPr/>
          <a:lstStyle/>
          <a:p>
            <a:fld id="{D5C2471E-FCE3-654C-9539-FAD0C6700E9D}" type="slidenum">
              <a:rPr lang="en-US" smtClean="0"/>
              <a:t>‹#›</a:t>
            </a:fld>
            <a:endParaRPr lang="en-US"/>
          </a:p>
        </p:txBody>
      </p:sp>
    </p:spTree>
    <p:extLst>
      <p:ext uri="{BB962C8B-B14F-4D97-AF65-F5344CB8AC3E}">
        <p14:creationId xmlns:p14="http://schemas.microsoft.com/office/powerpoint/2010/main" val="2407484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77AE6A-89E2-AB49-B186-0F8D517A6394}"/>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0BB54A-487B-EA45-B28F-98E68B8D26F4}"/>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22D90B-259C-7043-A05F-46DB28BE673B}"/>
              </a:ext>
            </a:extLst>
          </p:cNvPr>
          <p:cNvSpPr>
            <a:spLocks noGrp="1"/>
          </p:cNvSpPr>
          <p:nvPr>
            <p:ph type="dt" sz="half" idx="10"/>
          </p:nvPr>
        </p:nvSpPr>
        <p:spPr/>
        <p:txBody>
          <a:bodyPr/>
          <a:lstStyle/>
          <a:p>
            <a:fld id="{D7BB2F81-6489-EA42-B729-36BF664EDD88}" type="datetime1">
              <a:rPr lang="en-US" smtClean="0"/>
              <a:t>2/4/2024</a:t>
            </a:fld>
            <a:endParaRPr lang="en-US"/>
          </a:p>
        </p:txBody>
      </p:sp>
      <p:sp>
        <p:nvSpPr>
          <p:cNvPr id="5" name="Footer Placeholder 4">
            <a:extLst>
              <a:ext uri="{FF2B5EF4-FFF2-40B4-BE49-F238E27FC236}">
                <a16:creationId xmlns:a16="http://schemas.microsoft.com/office/drawing/2014/main" id="{D73ED394-FC3C-A24E-9F2A-AF155F30F8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6769E0-65B0-5E47-AF54-318D506167FF}"/>
              </a:ext>
            </a:extLst>
          </p:cNvPr>
          <p:cNvSpPr>
            <a:spLocks noGrp="1"/>
          </p:cNvSpPr>
          <p:nvPr>
            <p:ph type="sldNum" sz="quarter" idx="12"/>
          </p:nvPr>
        </p:nvSpPr>
        <p:spPr/>
        <p:txBody>
          <a:bodyPr/>
          <a:lstStyle/>
          <a:p>
            <a:fld id="{D5C2471E-FCE3-654C-9539-FAD0C6700E9D}" type="slidenum">
              <a:rPr lang="en-US" smtClean="0"/>
              <a:t>‹#›</a:t>
            </a:fld>
            <a:endParaRPr lang="en-US"/>
          </a:p>
        </p:txBody>
      </p:sp>
    </p:spTree>
    <p:extLst>
      <p:ext uri="{BB962C8B-B14F-4D97-AF65-F5344CB8AC3E}">
        <p14:creationId xmlns:p14="http://schemas.microsoft.com/office/powerpoint/2010/main" val="1270101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4E588-70E3-7949-BE57-A8CC37638BAB}"/>
              </a:ext>
            </a:extLst>
          </p:cNvPr>
          <p:cNvSpPr>
            <a:spLocks noGrp="1"/>
          </p:cNvSpPr>
          <p:nvPr>
            <p:ph type="title"/>
          </p:nvPr>
        </p:nvSpPr>
        <p:spPr/>
        <p:txBody>
          <a:bodyPr/>
          <a:lstStyle>
            <a:lvl1pPr>
              <a:defRPr>
                <a:solidFill>
                  <a:schemeClr val="accent1">
                    <a:lumMod val="75000"/>
                  </a:schemeClr>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CC929B6-2830-034E-9829-2D1CB83CF41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6D35014-8C61-564A-8B87-58F3B7069F87}"/>
              </a:ext>
            </a:extLst>
          </p:cNvPr>
          <p:cNvSpPr>
            <a:spLocks noGrp="1"/>
          </p:cNvSpPr>
          <p:nvPr>
            <p:ph type="dt" sz="half" idx="10"/>
          </p:nvPr>
        </p:nvSpPr>
        <p:spPr/>
        <p:txBody>
          <a:bodyPr/>
          <a:lstStyle/>
          <a:p>
            <a:fld id="{0F50586D-78DE-194E-8A38-4736EF2B81F2}" type="datetime1">
              <a:rPr lang="en-US" smtClean="0"/>
              <a:t>2/4/2024</a:t>
            </a:fld>
            <a:endParaRPr lang="en-US"/>
          </a:p>
        </p:txBody>
      </p:sp>
      <p:sp>
        <p:nvSpPr>
          <p:cNvPr id="5" name="Footer Placeholder 4">
            <a:extLst>
              <a:ext uri="{FF2B5EF4-FFF2-40B4-BE49-F238E27FC236}">
                <a16:creationId xmlns:a16="http://schemas.microsoft.com/office/drawing/2014/main" id="{8889447A-77C9-C449-A7BC-49F2C7EFCB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472A0E-C970-A94F-91CE-A388D5C1DD86}"/>
              </a:ext>
            </a:extLst>
          </p:cNvPr>
          <p:cNvSpPr>
            <a:spLocks noGrp="1"/>
          </p:cNvSpPr>
          <p:nvPr>
            <p:ph type="sldNum" sz="quarter" idx="12"/>
          </p:nvPr>
        </p:nvSpPr>
        <p:spPr/>
        <p:txBody>
          <a:bodyPr/>
          <a:lstStyle/>
          <a:p>
            <a:fld id="{D5C2471E-FCE3-654C-9539-FAD0C6700E9D}" type="slidenum">
              <a:rPr lang="en-US" smtClean="0"/>
              <a:t>‹#›</a:t>
            </a:fld>
            <a:endParaRPr lang="en-US"/>
          </a:p>
        </p:txBody>
      </p:sp>
    </p:spTree>
    <p:extLst>
      <p:ext uri="{BB962C8B-B14F-4D97-AF65-F5344CB8AC3E}">
        <p14:creationId xmlns:p14="http://schemas.microsoft.com/office/powerpoint/2010/main" val="1322254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319EA-BB3B-844C-8F73-EF86BB00B2B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3B08F4C-FFB5-2E4F-9A79-C07123156B77}"/>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052251F-268B-9849-B2B9-9023BE2DAF8F}"/>
              </a:ext>
            </a:extLst>
          </p:cNvPr>
          <p:cNvSpPr>
            <a:spLocks noGrp="1"/>
          </p:cNvSpPr>
          <p:nvPr>
            <p:ph type="dt" sz="half" idx="10"/>
          </p:nvPr>
        </p:nvSpPr>
        <p:spPr/>
        <p:txBody>
          <a:bodyPr/>
          <a:lstStyle/>
          <a:p>
            <a:fld id="{28752789-4A1C-5C43-B29E-EE3AD9A2145E}" type="datetime1">
              <a:rPr lang="en-US" smtClean="0"/>
              <a:t>2/4/2024</a:t>
            </a:fld>
            <a:endParaRPr lang="en-US"/>
          </a:p>
        </p:txBody>
      </p:sp>
      <p:sp>
        <p:nvSpPr>
          <p:cNvPr id="5" name="Footer Placeholder 4">
            <a:extLst>
              <a:ext uri="{FF2B5EF4-FFF2-40B4-BE49-F238E27FC236}">
                <a16:creationId xmlns:a16="http://schemas.microsoft.com/office/drawing/2014/main" id="{A6D41D32-C7FC-B146-9E1D-1735AFB88F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D65DB5-82CB-B54F-8886-A7E47FFFAF77}"/>
              </a:ext>
            </a:extLst>
          </p:cNvPr>
          <p:cNvSpPr>
            <a:spLocks noGrp="1"/>
          </p:cNvSpPr>
          <p:nvPr>
            <p:ph type="sldNum" sz="quarter" idx="12"/>
          </p:nvPr>
        </p:nvSpPr>
        <p:spPr/>
        <p:txBody>
          <a:bodyPr/>
          <a:lstStyle/>
          <a:p>
            <a:fld id="{D5C2471E-FCE3-654C-9539-FAD0C6700E9D}" type="slidenum">
              <a:rPr lang="en-US" smtClean="0"/>
              <a:t>‹#›</a:t>
            </a:fld>
            <a:endParaRPr lang="en-US"/>
          </a:p>
        </p:txBody>
      </p:sp>
    </p:spTree>
    <p:extLst>
      <p:ext uri="{BB962C8B-B14F-4D97-AF65-F5344CB8AC3E}">
        <p14:creationId xmlns:p14="http://schemas.microsoft.com/office/powerpoint/2010/main" val="589485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03922-37D1-6E47-9FC6-D0DA0B31327A}"/>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558B2A8-A3DA-7E43-9094-2DB0CC227E47}"/>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C533C9-C701-5747-BEF4-59ED5B3966F3}"/>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F5C152-0D57-234A-8B8B-47CBD933AB0F}"/>
              </a:ext>
            </a:extLst>
          </p:cNvPr>
          <p:cNvSpPr>
            <a:spLocks noGrp="1"/>
          </p:cNvSpPr>
          <p:nvPr>
            <p:ph type="dt" sz="half" idx="10"/>
          </p:nvPr>
        </p:nvSpPr>
        <p:spPr/>
        <p:txBody>
          <a:bodyPr/>
          <a:lstStyle/>
          <a:p>
            <a:fld id="{55C8EC65-0957-114C-8DAD-90CEADFE460A}" type="datetime1">
              <a:rPr lang="en-US" smtClean="0"/>
              <a:t>2/4/2024</a:t>
            </a:fld>
            <a:endParaRPr lang="en-US"/>
          </a:p>
        </p:txBody>
      </p:sp>
      <p:sp>
        <p:nvSpPr>
          <p:cNvPr id="6" name="Footer Placeholder 5">
            <a:extLst>
              <a:ext uri="{FF2B5EF4-FFF2-40B4-BE49-F238E27FC236}">
                <a16:creationId xmlns:a16="http://schemas.microsoft.com/office/drawing/2014/main" id="{9D2B515C-59B2-B849-885B-9FF8A59A58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A6A280-8830-B346-B789-220B5A322784}"/>
              </a:ext>
            </a:extLst>
          </p:cNvPr>
          <p:cNvSpPr>
            <a:spLocks noGrp="1"/>
          </p:cNvSpPr>
          <p:nvPr>
            <p:ph type="sldNum" sz="quarter" idx="12"/>
          </p:nvPr>
        </p:nvSpPr>
        <p:spPr/>
        <p:txBody>
          <a:bodyPr/>
          <a:lstStyle/>
          <a:p>
            <a:fld id="{D5C2471E-FCE3-654C-9539-FAD0C6700E9D}" type="slidenum">
              <a:rPr lang="en-US" smtClean="0"/>
              <a:t>‹#›</a:t>
            </a:fld>
            <a:endParaRPr lang="en-US"/>
          </a:p>
        </p:txBody>
      </p:sp>
    </p:spTree>
    <p:extLst>
      <p:ext uri="{BB962C8B-B14F-4D97-AF65-F5344CB8AC3E}">
        <p14:creationId xmlns:p14="http://schemas.microsoft.com/office/powerpoint/2010/main" val="3214477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73878-A40A-A846-9D10-EC193E57A67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84D62B-5BC3-1845-98D1-13B2F6B9846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EEDF894-0718-2040-9A1A-5AB5B41DCFB2}"/>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4EB108E-3C52-1B42-9F95-2754A3FE832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65109FF-D574-0947-9B8D-8561DA6CDBC6}"/>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EAFD23B-D900-2640-88CA-7E532B2EBA9A}"/>
              </a:ext>
            </a:extLst>
          </p:cNvPr>
          <p:cNvSpPr>
            <a:spLocks noGrp="1"/>
          </p:cNvSpPr>
          <p:nvPr>
            <p:ph type="dt" sz="half" idx="10"/>
          </p:nvPr>
        </p:nvSpPr>
        <p:spPr/>
        <p:txBody>
          <a:bodyPr/>
          <a:lstStyle/>
          <a:p>
            <a:fld id="{F61CD760-0BEF-C94A-9029-4A9AA0B80ECB}" type="datetime1">
              <a:rPr lang="en-US" smtClean="0"/>
              <a:t>2/4/2024</a:t>
            </a:fld>
            <a:endParaRPr lang="en-US"/>
          </a:p>
        </p:txBody>
      </p:sp>
      <p:sp>
        <p:nvSpPr>
          <p:cNvPr id="8" name="Footer Placeholder 7">
            <a:extLst>
              <a:ext uri="{FF2B5EF4-FFF2-40B4-BE49-F238E27FC236}">
                <a16:creationId xmlns:a16="http://schemas.microsoft.com/office/drawing/2014/main" id="{18365DD0-F87F-6049-9263-9740F0C5903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26AEDF-EE85-074D-AA6E-58B90B48B5AB}"/>
              </a:ext>
            </a:extLst>
          </p:cNvPr>
          <p:cNvSpPr>
            <a:spLocks noGrp="1"/>
          </p:cNvSpPr>
          <p:nvPr>
            <p:ph type="sldNum" sz="quarter" idx="12"/>
          </p:nvPr>
        </p:nvSpPr>
        <p:spPr/>
        <p:txBody>
          <a:bodyPr/>
          <a:lstStyle/>
          <a:p>
            <a:fld id="{D5C2471E-FCE3-654C-9539-FAD0C6700E9D}" type="slidenum">
              <a:rPr lang="en-US" smtClean="0"/>
              <a:t>‹#›</a:t>
            </a:fld>
            <a:endParaRPr lang="en-US"/>
          </a:p>
        </p:txBody>
      </p:sp>
    </p:spTree>
    <p:extLst>
      <p:ext uri="{BB962C8B-B14F-4D97-AF65-F5344CB8AC3E}">
        <p14:creationId xmlns:p14="http://schemas.microsoft.com/office/powerpoint/2010/main" val="1204325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F89D0-39DE-774B-AAD7-67157FAF1C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E49DDF-B267-6B40-8146-1E6DBEA06943}"/>
              </a:ext>
            </a:extLst>
          </p:cNvPr>
          <p:cNvSpPr>
            <a:spLocks noGrp="1"/>
          </p:cNvSpPr>
          <p:nvPr>
            <p:ph type="dt" sz="half" idx="10"/>
          </p:nvPr>
        </p:nvSpPr>
        <p:spPr/>
        <p:txBody>
          <a:bodyPr/>
          <a:lstStyle/>
          <a:p>
            <a:fld id="{E22261CD-3F83-0542-89E3-6616B6D24CA4}" type="datetime1">
              <a:rPr lang="en-US" smtClean="0"/>
              <a:t>2/4/2024</a:t>
            </a:fld>
            <a:endParaRPr lang="en-US"/>
          </a:p>
        </p:txBody>
      </p:sp>
      <p:sp>
        <p:nvSpPr>
          <p:cNvPr id="4" name="Footer Placeholder 3">
            <a:extLst>
              <a:ext uri="{FF2B5EF4-FFF2-40B4-BE49-F238E27FC236}">
                <a16:creationId xmlns:a16="http://schemas.microsoft.com/office/drawing/2014/main" id="{4B4D9048-734C-544C-9498-100FB5B5B8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E360820-BCDC-1042-A86B-5981EA7FF954}"/>
              </a:ext>
            </a:extLst>
          </p:cNvPr>
          <p:cNvSpPr>
            <a:spLocks noGrp="1"/>
          </p:cNvSpPr>
          <p:nvPr>
            <p:ph type="sldNum" sz="quarter" idx="12"/>
          </p:nvPr>
        </p:nvSpPr>
        <p:spPr/>
        <p:txBody>
          <a:bodyPr/>
          <a:lstStyle/>
          <a:p>
            <a:fld id="{D5C2471E-FCE3-654C-9539-FAD0C6700E9D}" type="slidenum">
              <a:rPr lang="en-US" smtClean="0"/>
              <a:t>‹#›</a:t>
            </a:fld>
            <a:endParaRPr lang="en-US"/>
          </a:p>
        </p:txBody>
      </p:sp>
    </p:spTree>
    <p:extLst>
      <p:ext uri="{BB962C8B-B14F-4D97-AF65-F5344CB8AC3E}">
        <p14:creationId xmlns:p14="http://schemas.microsoft.com/office/powerpoint/2010/main" val="3910713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456D31-F713-7E43-BA53-8D5E2DAFCCDC}"/>
              </a:ext>
            </a:extLst>
          </p:cNvPr>
          <p:cNvSpPr>
            <a:spLocks noGrp="1"/>
          </p:cNvSpPr>
          <p:nvPr>
            <p:ph type="dt" sz="half" idx="10"/>
          </p:nvPr>
        </p:nvSpPr>
        <p:spPr/>
        <p:txBody>
          <a:bodyPr/>
          <a:lstStyle/>
          <a:p>
            <a:fld id="{BA191058-D2B2-F745-98C3-0714C4AA37C0}" type="datetime1">
              <a:rPr lang="en-US" smtClean="0"/>
              <a:t>2/4/2024</a:t>
            </a:fld>
            <a:endParaRPr lang="en-US"/>
          </a:p>
        </p:txBody>
      </p:sp>
      <p:sp>
        <p:nvSpPr>
          <p:cNvPr id="3" name="Footer Placeholder 2">
            <a:extLst>
              <a:ext uri="{FF2B5EF4-FFF2-40B4-BE49-F238E27FC236}">
                <a16:creationId xmlns:a16="http://schemas.microsoft.com/office/drawing/2014/main" id="{3CCA9333-3E47-F14A-9FA4-1407DF5DA2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3721D2-1DA1-844F-A2B8-DB534DFCEC20}"/>
              </a:ext>
            </a:extLst>
          </p:cNvPr>
          <p:cNvSpPr>
            <a:spLocks noGrp="1"/>
          </p:cNvSpPr>
          <p:nvPr>
            <p:ph type="sldNum" sz="quarter" idx="12"/>
          </p:nvPr>
        </p:nvSpPr>
        <p:spPr/>
        <p:txBody>
          <a:bodyPr/>
          <a:lstStyle/>
          <a:p>
            <a:fld id="{D5C2471E-FCE3-654C-9539-FAD0C6700E9D}" type="slidenum">
              <a:rPr lang="en-US" smtClean="0"/>
              <a:t>‹#›</a:t>
            </a:fld>
            <a:endParaRPr lang="en-US"/>
          </a:p>
        </p:txBody>
      </p:sp>
    </p:spTree>
    <p:extLst>
      <p:ext uri="{BB962C8B-B14F-4D97-AF65-F5344CB8AC3E}">
        <p14:creationId xmlns:p14="http://schemas.microsoft.com/office/powerpoint/2010/main" val="810662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43934-4469-DF4B-8EC1-02D3491BB84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600AC4A-F54D-BD4F-84BB-7E3E94981F3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BCC435E-7298-9749-A2D6-ADAA547A6F9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E978A1-9085-DD4F-8463-580D56A9CD1C}"/>
              </a:ext>
            </a:extLst>
          </p:cNvPr>
          <p:cNvSpPr>
            <a:spLocks noGrp="1"/>
          </p:cNvSpPr>
          <p:nvPr>
            <p:ph type="dt" sz="half" idx="10"/>
          </p:nvPr>
        </p:nvSpPr>
        <p:spPr/>
        <p:txBody>
          <a:bodyPr/>
          <a:lstStyle/>
          <a:p>
            <a:fld id="{04FD379C-0508-9E4D-983F-2FE1720DA6EF}" type="datetime1">
              <a:rPr lang="en-US" smtClean="0"/>
              <a:t>2/4/2024</a:t>
            </a:fld>
            <a:endParaRPr lang="en-US"/>
          </a:p>
        </p:txBody>
      </p:sp>
      <p:sp>
        <p:nvSpPr>
          <p:cNvPr id="6" name="Footer Placeholder 5">
            <a:extLst>
              <a:ext uri="{FF2B5EF4-FFF2-40B4-BE49-F238E27FC236}">
                <a16:creationId xmlns:a16="http://schemas.microsoft.com/office/drawing/2014/main" id="{4D795E0E-52D0-2744-B408-C6F5393B00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B99E86-0830-694A-AA55-2000C8D914B3}"/>
              </a:ext>
            </a:extLst>
          </p:cNvPr>
          <p:cNvSpPr>
            <a:spLocks noGrp="1"/>
          </p:cNvSpPr>
          <p:nvPr>
            <p:ph type="sldNum" sz="quarter" idx="12"/>
          </p:nvPr>
        </p:nvSpPr>
        <p:spPr/>
        <p:txBody>
          <a:bodyPr/>
          <a:lstStyle/>
          <a:p>
            <a:fld id="{D5C2471E-FCE3-654C-9539-FAD0C6700E9D}" type="slidenum">
              <a:rPr lang="en-US" smtClean="0"/>
              <a:t>‹#›</a:t>
            </a:fld>
            <a:endParaRPr lang="en-US"/>
          </a:p>
        </p:txBody>
      </p:sp>
    </p:spTree>
    <p:extLst>
      <p:ext uri="{BB962C8B-B14F-4D97-AF65-F5344CB8AC3E}">
        <p14:creationId xmlns:p14="http://schemas.microsoft.com/office/powerpoint/2010/main" val="860510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308DF-A323-0649-AB96-60DDF28EA20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CCD73E9-FAE0-DB41-91D6-0956ACEB8FF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F1CD52E-5984-2240-9418-8630DCBF1D8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B047B2-0C71-FE47-9C68-0F7195D44CA1}"/>
              </a:ext>
            </a:extLst>
          </p:cNvPr>
          <p:cNvSpPr>
            <a:spLocks noGrp="1"/>
          </p:cNvSpPr>
          <p:nvPr>
            <p:ph type="dt" sz="half" idx="10"/>
          </p:nvPr>
        </p:nvSpPr>
        <p:spPr/>
        <p:txBody>
          <a:bodyPr/>
          <a:lstStyle/>
          <a:p>
            <a:fld id="{E6AD5A5E-AB58-6746-88D5-B36C0ADC3342}" type="datetime1">
              <a:rPr lang="en-US" smtClean="0"/>
              <a:t>2/4/2024</a:t>
            </a:fld>
            <a:endParaRPr lang="en-US"/>
          </a:p>
        </p:txBody>
      </p:sp>
      <p:sp>
        <p:nvSpPr>
          <p:cNvPr id="6" name="Footer Placeholder 5">
            <a:extLst>
              <a:ext uri="{FF2B5EF4-FFF2-40B4-BE49-F238E27FC236}">
                <a16:creationId xmlns:a16="http://schemas.microsoft.com/office/drawing/2014/main" id="{ECBFC98F-0177-4A4B-8F5E-40009DFA47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5E2069-CB4C-DD49-ABBC-4E7D6A058B02}"/>
              </a:ext>
            </a:extLst>
          </p:cNvPr>
          <p:cNvSpPr>
            <a:spLocks noGrp="1"/>
          </p:cNvSpPr>
          <p:nvPr>
            <p:ph type="sldNum" sz="quarter" idx="12"/>
          </p:nvPr>
        </p:nvSpPr>
        <p:spPr/>
        <p:txBody>
          <a:bodyPr/>
          <a:lstStyle/>
          <a:p>
            <a:fld id="{D5C2471E-FCE3-654C-9539-FAD0C6700E9D}" type="slidenum">
              <a:rPr lang="en-US" smtClean="0"/>
              <a:t>‹#›</a:t>
            </a:fld>
            <a:endParaRPr lang="en-US"/>
          </a:p>
        </p:txBody>
      </p:sp>
    </p:spTree>
    <p:extLst>
      <p:ext uri="{BB962C8B-B14F-4D97-AF65-F5344CB8AC3E}">
        <p14:creationId xmlns:p14="http://schemas.microsoft.com/office/powerpoint/2010/main" val="943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F00954-5CE4-EC4F-B3CF-23AD8B6007B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F493010-30DF-C247-8EAE-5C61D0061FB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48BFDD5-FBBE-A647-A1B4-6E5DD847A526}"/>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61E459-716B-B54D-85A3-B0EAA5486D87}" type="datetime1">
              <a:rPr lang="en-US" smtClean="0"/>
              <a:t>2/4/2024</a:t>
            </a:fld>
            <a:endParaRPr lang="en-US" dirty="0"/>
          </a:p>
        </p:txBody>
      </p:sp>
      <p:sp>
        <p:nvSpPr>
          <p:cNvPr id="5" name="Footer Placeholder 4">
            <a:extLst>
              <a:ext uri="{FF2B5EF4-FFF2-40B4-BE49-F238E27FC236}">
                <a16:creationId xmlns:a16="http://schemas.microsoft.com/office/drawing/2014/main" id="{12C01671-6B17-B143-9A23-D13A7D9A2924}"/>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D9850C4-E755-EB48-9460-C8E8B16EE90B}"/>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C2471E-FCE3-654C-9539-FAD0C6700E9D}" type="slidenum">
              <a:rPr lang="en-US" smtClean="0"/>
              <a:t>‹#›</a:t>
            </a:fld>
            <a:endParaRPr lang="en-US"/>
          </a:p>
        </p:txBody>
      </p:sp>
      <p:pic>
        <p:nvPicPr>
          <p:cNvPr id="8" name="Picture 7">
            <a:extLst>
              <a:ext uri="{FF2B5EF4-FFF2-40B4-BE49-F238E27FC236}">
                <a16:creationId xmlns:a16="http://schemas.microsoft.com/office/drawing/2014/main" id="{ECABAF22-0849-7844-8B91-EF4413CA1C46}"/>
              </a:ext>
            </a:extLst>
          </p:cNvPr>
          <p:cNvPicPr>
            <a:picLocks noChangeAspect="1"/>
          </p:cNvPicPr>
          <p:nvPr userDrawn="1"/>
        </p:nvPicPr>
        <p:blipFill>
          <a:blip r:embed="rId13"/>
          <a:stretch>
            <a:fillRect/>
          </a:stretch>
        </p:blipFill>
        <p:spPr>
          <a:xfrm>
            <a:off x="274319" y="6263640"/>
            <a:ext cx="228600" cy="326571"/>
          </a:xfrm>
          <a:prstGeom prst="rect">
            <a:avLst/>
          </a:prstGeom>
        </p:spPr>
      </p:pic>
    </p:spTree>
    <p:extLst>
      <p:ext uri="{BB962C8B-B14F-4D97-AF65-F5344CB8AC3E}">
        <p14:creationId xmlns:p14="http://schemas.microsoft.com/office/powerpoint/2010/main" val="209971590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l" defTabSz="914400" rtl="0" eaLnBrk="1" latinLnBrk="0" hangingPunct="1">
        <a:lnSpc>
          <a:spcPct val="90000"/>
        </a:lnSpc>
        <a:spcBef>
          <a:spcPct val="0"/>
        </a:spcBef>
        <a:buNone/>
        <a:defRPr sz="4400" b="1" i="0" kern="1200">
          <a:solidFill>
            <a:schemeClr val="accent1">
              <a:lumMod val="75000"/>
            </a:schemeClr>
          </a:solidFill>
          <a:latin typeface="Constantia" panose="02030602050306030303" pitchFamily="18" charset="0"/>
          <a:ea typeface="Palatino" pitchFamily="2" charset="77"/>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ctrTitle"/>
          </p:nvPr>
        </p:nvSpPr>
        <p:spPr>
          <a:xfrm>
            <a:off x="104172" y="1110488"/>
            <a:ext cx="9039828" cy="2133599"/>
          </a:xfrm>
        </p:spPr>
        <p:txBody>
          <a:bodyPr>
            <a:normAutofit/>
          </a:bodyPr>
          <a:lstStyle/>
          <a:p>
            <a:pPr>
              <a:lnSpc>
                <a:spcPts val="3820"/>
              </a:lnSpc>
            </a:pPr>
            <a:r>
              <a:rPr lang="en-US" sz="3600" dirty="0"/>
              <a:t>The Problem of Social Cost</a:t>
            </a:r>
            <a:br>
              <a:rPr lang="en-US" sz="3200" dirty="0">
                <a:cs typeface="Gill Sans SemiBold" panose="020B0502020104020203" pitchFamily="34" charset="-79"/>
              </a:rPr>
            </a:br>
            <a:r>
              <a:rPr lang="en-US" sz="2400" dirty="0"/>
              <a:t>Coase (1960). </a:t>
            </a:r>
            <a:r>
              <a:rPr lang="en-US" sz="2000" i="1" dirty="0"/>
              <a:t>Journal of Law and Economics.</a:t>
            </a:r>
            <a:endParaRPr lang="en-US" sz="3200" b="0" dirty="0">
              <a:cs typeface="Gill Sans SemiBold" panose="020B0502020104020203" pitchFamily="34" charset="-79"/>
            </a:endParaRPr>
          </a:p>
        </p:txBody>
      </p:sp>
      <p:sp>
        <p:nvSpPr>
          <p:cNvPr id="9" name="Content Placeholder 2"/>
          <p:cNvSpPr>
            <a:spLocks noGrp="1"/>
          </p:cNvSpPr>
          <p:nvPr>
            <p:ph type="subTitle" idx="1"/>
          </p:nvPr>
        </p:nvSpPr>
        <p:spPr>
          <a:xfrm>
            <a:off x="1836470" y="4661621"/>
            <a:ext cx="6525493" cy="1085891"/>
          </a:xfrm>
        </p:spPr>
        <p:txBody>
          <a:bodyPr>
            <a:normAutofit/>
          </a:bodyPr>
          <a:lstStyle/>
          <a:p>
            <a:pPr algn="r"/>
            <a:r>
              <a:rPr lang="en-US" sz="2800" b="1" dirty="0">
                <a:solidFill>
                  <a:schemeClr val="tx2"/>
                </a:solidFill>
              </a:rPr>
              <a:t>BADM545 </a:t>
            </a:r>
          </a:p>
          <a:p>
            <a:pPr algn="r"/>
            <a:r>
              <a:rPr lang="en-US" sz="2800" b="1" dirty="0">
                <a:solidFill>
                  <a:schemeClr val="tx2"/>
                </a:solidFill>
              </a:rPr>
              <a:t>Fall 2024</a:t>
            </a:r>
          </a:p>
        </p:txBody>
      </p:sp>
      <p:pic>
        <p:nvPicPr>
          <p:cNvPr id="5" name="Picture 4">
            <a:extLst>
              <a:ext uri="{FF2B5EF4-FFF2-40B4-BE49-F238E27FC236}">
                <a16:creationId xmlns:a16="http://schemas.microsoft.com/office/drawing/2014/main" id="{6121C0FA-B7AC-0B4C-89F2-1DEB94C2F0FE}"/>
              </a:ext>
            </a:extLst>
          </p:cNvPr>
          <p:cNvPicPr>
            <a:picLocks/>
          </p:cNvPicPr>
          <p:nvPr/>
        </p:nvPicPr>
        <p:blipFill>
          <a:blip r:embed="rId3"/>
          <a:stretch>
            <a:fillRect/>
          </a:stretch>
        </p:blipFill>
        <p:spPr>
          <a:xfrm>
            <a:off x="279070" y="6256285"/>
            <a:ext cx="1894114" cy="338328"/>
          </a:xfrm>
          <a:prstGeom prst="rect">
            <a:avLst/>
          </a:prstGeom>
        </p:spPr>
      </p:pic>
    </p:spTree>
    <p:extLst>
      <p:ext uri="{BB962C8B-B14F-4D97-AF65-F5344CB8AC3E}">
        <p14:creationId xmlns:p14="http://schemas.microsoft.com/office/powerpoint/2010/main" val="255166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38B43-D81A-1E42-884D-06D4F5112A83}"/>
              </a:ext>
            </a:extLst>
          </p:cNvPr>
          <p:cNvSpPr>
            <a:spLocks noGrp="1"/>
          </p:cNvSpPr>
          <p:nvPr>
            <p:ph type="title"/>
          </p:nvPr>
        </p:nvSpPr>
        <p:spPr>
          <a:xfrm>
            <a:off x="72189" y="365125"/>
            <a:ext cx="9071811" cy="1325563"/>
          </a:xfrm>
        </p:spPr>
        <p:txBody>
          <a:bodyPr>
            <a:normAutofit/>
          </a:bodyPr>
          <a:lstStyle/>
          <a:p>
            <a:pPr algn="ctr"/>
            <a:r>
              <a:rPr lang="en-US" sz="3600" dirty="0"/>
              <a:t>Legal determinants of rights                   and the economic problem</a:t>
            </a:r>
          </a:p>
        </p:txBody>
      </p:sp>
      <p:sp>
        <p:nvSpPr>
          <p:cNvPr id="3" name="Content Placeholder 2">
            <a:extLst>
              <a:ext uri="{FF2B5EF4-FFF2-40B4-BE49-F238E27FC236}">
                <a16:creationId xmlns:a16="http://schemas.microsoft.com/office/drawing/2014/main" id="{5D1ABD4F-A1B5-E041-8B52-0B2C077CAB59}"/>
              </a:ext>
            </a:extLst>
          </p:cNvPr>
          <p:cNvSpPr>
            <a:spLocks noGrp="1"/>
          </p:cNvSpPr>
          <p:nvPr>
            <p:ph idx="1"/>
          </p:nvPr>
        </p:nvSpPr>
        <p:spPr>
          <a:xfrm>
            <a:off x="628649" y="1825624"/>
            <a:ext cx="8087511" cy="5032375"/>
          </a:xfrm>
        </p:spPr>
        <p:txBody>
          <a:bodyPr>
            <a:normAutofit fontScale="85000" lnSpcReduction="20000"/>
          </a:bodyPr>
          <a:lstStyle/>
          <a:p>
            <a:r>
              <a:rPr lang="en-US" dirty="0"/>
              <a:t>When market transactions are costly </a:t>
            </a:r>
          </a:p>
          <a:p>
            <a:pPr lvl="1">
              <a:spcBef>
                <a:spcPts val="1200"/>
              </a:spcBef>
            </a:pPr>
            <a:r>
              <a:rPr lang="en-US" dirty="0"/>
              <a:t>It is often difficult to change the arrangement of rights established by the law.</a:t>
            </a:r>
          </a:p>
          <a:p>
            <a:pPr lvl="1"/>
            <a:r>
              <a:rPr lang="en-US" dirty="0"/>
              <a:t>In such cases, the court should understand the economic consequences of alternative decisions</a:t>
            </a:r>
          </a:p>
          <a:p>
            <a:pPr>
              <a:spcBef>
                <a:spcPts val="1800"/>
              </a:spcBef>
            </a:pPr>
            <a:r>
              <a:rPr lang="en-US" dirty="0"/>
              <a:t>Judges in common law countries (British and American cases) tend to be cognizant about the economic implications, comparing utility and harm. </a:t>
            </a:r>
          </a:p>
          <a:p>
            <a:pPr lvl="1">
              <a:spcBef>
                <a:spcPts val="1200"/>
              </a:spcBef>
            </a:pPr>
            <a:r>
              <a:rPr lang="en-US" dirty="0"/>
              <a:t>Some directly compare gains and losses</a:t>
            </a:r>
          </a:p>
          <a:p>
            <a:pPr lvl="1"/>
            <a:r>
              <a:rPr lang="en-US" dirty="0"/>
              <a:t>Some indirectly recognize as discussing “reasonable” or “common or ordinary use”</a:t>
            </a:r>
          </a:p>
          <a:p>
            <a:pPr>
              <a:spcBef>
                <a:spcPts val="1800"/>
              </a:spcBef>
            </a:pPr>
            <a:r>
              <a:rPr lang="en-US" dirty="0"/>
              <a:t>Decisions should be based on the detailed investigation of actual results</a:t>
            </a:r>
          </a:p>
          <a:p>
            <a:pPr lvl="1">
              <a:spcBef>
                <a:spcPts val="1200"/>
              </a:spcBef>
            </a:pPr>
            <a:r>
              <a:rPr lang="en-US" dirty="0"/>
              <a:t>Decisions about whether a case is a “nuisance” (harm, such as  smoke, dust, noise that are illegal) or not depend on the circumstances (e.g., character of the neighborhood) </a:t>
            </a:r>
          </a:p>
        </p:txBody>
      </p:sp>
      <p:sp>
        <p:nvSpPr>
          <p:cNvPr id="4" name="Slide Number Placeholder 3">
            <a:extLst>
              <a:ext uri="{FF2B5EF4-FFF2-40B4-BE49-F238E27FC236}">
                <a16:creationId xmlns:a16="http://schemas.microsoft.com/office/drawing/2014/main" id="{5533EDA0-A6CC-AD4D-AA11-6C6DD39480F5}"/>
              </a:ext>
            </a:extLst>
          </p:cNvPr>
          <p:cNvSpPr>
            <a:spLocks noGrp="1"/>
          </p:cNvSpPr>
          <p:nvPr>
            <p:ph type="sldNum" sz="quarter" idx="12"/>
          </p:nvPr>
        </p:nvSpPr>
        <p:spPr/>
        <p:txBody>
          <a:bodyPr/>
          <a:lstStyle/>
          <a:p>
            <a:fld id="{D5C2471E-FCE3-654C-9539-FAD0C6700E9D}" type="slidenum">
              <a:rPr lang="en-US" smtClean="0"/>
              <a:t>9</a:t>
            </a:fld>
            <a:endParaRPr lang="en-US"/>
          </a:p>
        </p:txBody>
      </p:sp>
    </p:spTree>
    <p:extLst>
      <p:ext uri="{BB962C8B-B14F-4D97-AF65-F5344CB8AC3E}">
        <p14:creationId xmlns:p14="http://schemas.microsoft.com/office/powerpoint/2010/main" val="1076870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529A2-7DBA-164D-920E-8BD9A5C5A520}"/>
              </a:ext>
            </a:extLst>
          </p:cNvPr>
          <p:cNvSpPr>
            <a:spLocks noGrp="1"/>
          </p:cNvSpPr>
          <p:nvPr>
            <p:ph type="title"/>
          </p:nvPr>
        </p:nvSpPr>
        <p:spPr>
          <a:xfrm>
            <a:off x="56147" y="365125"/>
            <a:ext cx="9087853" cy="1325563"/>
          </a:xfrm>
        </p:spPr>
        <p:txBody>
          <a:bodyPr>
            <a:normAutofit/>
          </a:bodyPr>
          <a:lstStyle/>
          <a:p>
            <a:pPr algn="ctr"/>
            <a:r>
              <a:rPr lang="en-US" sz="3600" dirty="0"/>
              <a:t>What does government do?</a:t>
            </a:r>
          </a:p>
        </p:txBody>
      </p:sp>
      <p:sp>
        <p:nvSpPr>
          <p:cNvPr id="3" name="Content Placeholder 2">
            <a:extLst>
              <a:ext uri="{FF2B5EF4-FFF2-40B4-BE49-F238E27FC236}">
                <a16:creationId xmlns:a16="http://schemas.microsoft.com/office/drawing/2014/main" id="{69DF6918-69E0-E44E-A441-B0C34F3BB1E6}"/>
              </a:ext>
            </a:extLst>
          </p:cNvPr>
          <p:cNvSpPr>
            <a:spLocks noGrp="1"/>
          </p:cNvSpPr>
          <p:nvPr>
            <p:ph idx="1"/>
          </p:nvPr>
        </p:nvSpPr>
        <p:spPr>
          <a:xfrm>
            <a:off x="628650" y="1825625"/>
            <a:ext cx="8411178" cy="4351338"/>
          </a:xfrm>
        </p:spPr>
        <p:txBody>
          <a:bodyPr>
            <a:normAutofit/>
          </a:bodyPr>
          <a:lstStyle/>
          <a:p>
            <a:r>
              <a:rPr lang="en-US" sz="2400" dirty="0"/>
              <a:t>(As many economist tend to believe) government indeed extends the scope of ”nuisance” and regulate harms produced</a:t>
            </a:r>
          </a:p>
          <a:p>
            <a:pPr>
              <a:spcBef>
                <a:spcPts val="1800"/>
              </a:spcBef>
            </a:pPr>
            <a:r>
              <a:rPr lang="en-US" sz="2400" dirty="0"/>
              <a:t>However, there are many governmental projects that create those harms </a:t>
            </a:r>
          </a:p>
          <a:p>
            <a:pPr lvl="1">
              <a:spcBef>
                <a:spcPts val="1800"/>
              </a:spcBef>
            </a:pPr>
            <a:r>
              <a:rPr lang="en-US" sz="2000" dirty="0"/>
              <a:t>Also, governments are responsible for a “long list of legalized nuisances.” Example: permitting railroads and airport construction near suburban neighborhoods.</a:t>
            </a:r>
          </a:p>
          <a:p>
            <a:pPr>
              <a:spcBef>
                <a:spcPts val="1800"/>
              </a:spcBef>
            </a:pPr>
            <a:r>
              <a:rPr lang="en-US" sz="2400" dirty="0"/>
              <a:t>Government might have a role, but there is a danger for the extensive intervention by the government </a:t>
            </a:r>
          </a:p>
        </p:txBody>
      </p:sp>
      <p:sp>
        <p:nvSpPr>
          <p:cNvPr id="4" name="Slide Number Placeholder 3">
            <a:extLst>
              <a:ext uri="{FF2B5EF4-FFF2-40B4-BE49-F238E27FC236}">
                <a16:creationId xmlns:a16="http://schemas.microsoft.com/office/drawing/2014/main" id="{0F807FA7-9FD3-8042-931C-23E05750F523}"/>
              </a:ext>
            </a:extLst>
          </p:cNvPr>
          <p:cNvSpPr>
            <a:spLocks noGrp="1"/>
          </p:cNvSpPr>
          <p:nvPr>
            <p:ph type="sldNum" sz="quarter" idx="12"/>
          </p:nvPr>
        </p:nvSpPr>
        <p:spPr/>
        <p:txBody>
          <a:bodyPr/>
          <a:lstStyle/>
          <a:p>
            <a:fld id="{D5C2471E-FCE3-654C-9539-FAD0C6700E9D}" type="slidenum">
              <a:rPr lang="en-US" smtClean="0"/>
              <a:t>10</a:t>
            </a:fld>
            <a:endParaRPr lang="en-US"/>
          </a:p>
        </p:txBody>
      </p:sp>
    </p:spTree>
    <p:extLst>
      <p:ext uri="{BB962C8B-B14F-4D97-AF65-F5344CB8AC3E}">
        <p14:creationId xmlns:p14="http://schemas.microsoft.com/office/powerpoint/2010/main" val="2619278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ED467-B763-5D47-99C3-7E359085CDAD}"/>
              </a:ext>
            </a:extLst>
          </p:cNvPr>
          <p:cNvSpPr>
            <a:spLocks noGrp="1"/>
          </p:cNvSpPr>
          <p:nvPr>
            <p:ph type="title"/>
          </p:nvPr>
        </p:nvSpPr>
        <p:spPr>
          <a:xfrm>
            <a:off x="0" y="365125"/>
            <a:ext cx="9144000" cy="1325563"/>
          </a:xfrm>
        </p:spPr>
        <p:txBody>
          <a:bodyPr>
            <a:normAutofit/>
          </a:bodyPr>
          <a:lstStyle/>
          <a:p>
            <a:pPr algn="ctr"/>
            <a:r>
              <a:rPr lang="en-US" sz="3600" dirty="0"/>
              <a:t>Suggestions for a change of approach</a:t>
            </a:r>
          </a:p>
        </p:txBody>
      </p:sp>
      <p:sp>
        <p:nvSpPr>
          <p:cNvPr id="3" name="Content Placeholder 2">
            <a:extLst>
              <a:ext uri="{FF2B5EF4-FFF2-40B4-BE49-F238E27FC236}">
                <a16:creationId xmlns:a16="http://schemas.microsoft.com/office/drawing/2014/main" id="{ADA0B682-D62D-9B41-8D84-7D7826CBADF7}"/>
              </a:ext>
            </a:extLst>
          </p:cNvPr>
          <p:cNvSpPr>
            <a:spLocks noGrp="1"/>
          </p:cNvSpPr>
          <p:nvPr>
            <p:ph idx="1"/>
          </p:nvPr>
        </p:nvSpPr>
        <p:spPr>
          <a:xfrm>
            <a:off x="628649" y="1493116"/>
            <a:ext cx="8141279" cy="4351338"/>
          </a:xfrm>
        </p:spPr>
        <p:txBody>
          <a:bodyPr>
            <a:normAutofit fontScale="92500"/>
          </a:bodyPr>
          <a:lstStyle/>
          <a:p>
            <a:r>
              <a:rPr lang="en-US" dirty="0"/>
              <a:t>Analysis in terms of divergencies between private and social products is necessary </a:t>
            </a:r>
          </a:p>
          <a:p>
            <a:pPr lvl="1"/>
            <a:r>
              <a:rPr lang="en-US" dirty="0"/>
              <a:t>The opportunity cost approach might not be enough</a:t>
            </a:r>
          </a:p>
          <a:p>
            <a:pPr lvl="1"/>
            <a:r>
              <a:rPr lang="en-US" dirty="0"/>
              <a:t>All spheres of life should be considered</a:t>
            </a:r>
          </a:p>
          <a:p>
            <a:r>
              <a:rPr lang="en-US" dirty="0"/>
              <a:t>Comparison should be between the original situation, and the new situation that would be possible </a:t>
            </a:r>
          </a:p>
          <a:p>
            <a:pPr lvl="1"/>
            <a:r>
              <a:rPr lang="en-US" dirty="0"/>
              <a:t>Rather than comparing a state of laissez faire and an ideal world</a:t>
            </a:r>
          </a:p>
          <a:p>
            <a:r>
              <a:rPr lang="en-US" dirty="0"/>
              <a:t>Factor of productions should be thought of as rights to perform certain actions</a:t>
            </a:r>
          </a:p>
          <a:p>
            <a:pPr lvl="1"/>
            <a:r>
              <a:rPr lang="en-US" dirty="0"/>
              <a:t>Rather than as a physical entity which the business-person acquires and uses </a:t>
            </a:r>
          </a:p>
          <a:p>
            <a:endParaRPr lang="en-US" dirty="0"/>
          </a:p>
        </p:txBody>
      </p:sp>
      <p:sp>
        <p:nvSpPr>
          <p:cNvPr id="4" name="Slide Number Placeholder 3">
            <a:extLst>
              <a:ext uri="{FF2B5EF4-FFF2-40B4-BE49-F238E27FC236}">
                <a16:creationId xmlns:a16="http://schemas.microsoft.com/office/drawing/2014/main" id="{FCB43984-8F71-3247-945F-BC0244B3794E}"/>
              </a:ext>
            </a:extLst>
          </p:cNvPr>
          <p:cNvSpPr>
            <a:spLocks noGrp="1"/>
          </p:cNvSpPr>
          <p:nvPr>
            <p:ph type="sldNum" sz="quarter" idx="12"/>
          </p:nvPr>
        </p:nvSpPr>
        <p:spPr/>
        <p:txBody>
          <a:bodyPr/>
          <a:lstStyle/>
          <a:p>
            <a:fld id="{D5C2471E-FCE3-654C-9539-FAD0C6700E9D}" type="slidenum">
              <a:rPr lang="en-US" smtClean="0"/>
              <a:t>11</a:t>
            </a:fld>
            <a:endParaRPr lang="en-US"/>
          </a:p>
        </p:txBody>
      </p:sp>
      <p:sp>
        <p:nvSpPr>
          <p:cNvPr id="6" name="TextBox 5">
            <a:extLst>
              <a:ext uri="{FF2B5EF4-FFF2-40B4-BE49-F238E27FC236}">
                <a16:creationId xmlns:a16="http://schemas.microsoft.com/office/drawing/2014/main" id="{0C965DAE-E375-4832-837B-29F9A5C7A351}"/>
              </a:ext>
            </a:extLst>
          </p:cNvPr>
          <p:cNvSpPr txBox="1"/>
          <p:nvPr/>
        </p:nvSpPr>
        <p:spPr>
          <a:xfrm>
            <a:off x="374071" y="5684905"/>
            <a:ext cx="8141279" cy="461665"/>
          </a:xfrm>
          <a:prstGeom prst="rect">
            <a:avLst/>
          </a:prstGeom>
          <a:noFill/>
        </p:spPr>
        <p:txBody>
          <a:bodyPr wrap="square">
            <a:spAutoFit/>
          </a:bodyPr>
          <a:lstStyle/>
          <a:p>
            <a:r>
              <a:rPr lang="en-US" sz="2400" dirty="0">
                <a:solidFill>
                  <a:srgbClr val="0000FF"/>
                </a:solidFill>
              </a:rPr>
              <a:t>Discussion: </a:t>
            </a:r>
            <a:r>
              <a:rPr lang="en-US" sz="2400" dirty="0"/>
              <a:t>How about the perception of fairness and equity? </a:t>
            </a:r>
            <a:endParaRPr lang="en-US" sz="2400" dirty="0">
              <a:solidFill>
                <a:schemeClr val="accent1">
                  <a:lumMod val="75000"/>
                </a:schemeClr>
              </a:solidFill>
            </a:endParaRPr>
          </a:p>
        </p:txBody>
      </p:sp>
    </p:spTree>
    <p:extLst>
      <p:ext uri="{BB962C8B-B14F-4D97-AF65-F5344CB8AC3E}">
        <p14:creationId xmlns:p14="http://schemas.microsoft.com/office/powerpoint/2010/main" val="1950805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CBBB3-C77A-CB44-8103-24B8EE94FAE6}"/>
              </a:ext>
            </a:extLst>
          </p:cNvPr>
          <p:cNvSpPr>
            <a:spLocks noGrp="1"/>
          </p:cNvSpPr>
          <p:nvPr>
            <p:ph type="title"/>
          </p:nvPr>
        </p:nvSpPr>
        <p:spPr>
          <a:xfrm>
            <a:off x="0" y="365125"/>
            <a:ext cx="9144000" cy="1325563"/>
          </a:xfrm>
        </p:spPr>
        <p:txBody>
          <a:bodyPr>
            <a:normAutofit/>
          </a:bodyPr>
          <a:lstStyle/>
          <a:p>
            <a:pPr algn="ctr"/>
            <a:r>
              <a:rPr lang="en-US" sz="3600" dirty="0"/>
              <a:t>Research Question</a:t>
            </a:r>
          </a:p>
        </p:txBody>
      </p:sp>
      <p:sp>
        <p:nvSpPr>
          <p:cNvPr id="3" name="Content Placeholder 2">
            <a:extLst>
              <a:ext uri="{FF2B5EF4-FFF2-40B4-BE49-F238E27FC236}">
                <a16:creationId xmlns:a16="http://schemas.microsoft.com/office/drawing/2014/main" id="{1ACA3AB7-0959-644C-933E-204223F7F36D}"/>
              </a:ext>
            </a:extLst>
          </p:cNvPr>
          <p:cNvSpPr>
            <a:spLocks noGrp="1"/>
          </p:cNvSpPr>
          <p:nvPr>
            <p:ph idx="1"/>
          </p:nvPr>
        </p:nvSpPr>
        <p:spPr>
          <a:xfrm>
            <a:off x="268449" y="1825625"/>
            <a:ext cx="8565158" cy="4351338"/>
          </a:xfrm>
        </p:spPr>
        <p:txBody>
          <a:bodyPr/>
          <a:lstStyle/>
          <a:p>
            <a:r>
              <a:rPr lang="en-US" dirty="0"/>
              <a:t>What is the appropriate </a:t>
            </a:r>
            <a:r>
              <a:rPr lang="en-US" u="sng" dirty="0"/>
              <a:t>social arrangement</a:t>
            </a:r>
            <a:r>
              <a:rPr lang="en-US" dirty="0"/>
              <a:t> to solve the problem of </a:t>
            </a:r>
            <a:r>
              <a:rPr lang="en-US" b="1" dirty="0"/>
              <a:t>harmful actions </a:t>
            </a:r>
            <a:r>
              <a:rPr lang="en-US" dirty="0"/>
              <a:t>(negative externalities)?</a:t>
            </a:r>
          </a:p>
          <a:p>
            <a:endParaRPr lang="en-US" dirty="0"/>
          </a:p>
          <a:p>
            <a:pPr marL="457200" lvl="1" indent="0">
              <a:buNone/>
            </a:pPr>
            <a:r>
              <a:rPr lang="en-US" sz="2600" dirty="0"/>
              <a:t>Types of </a:t>
            </a:r>
            <a:r>
              <a:rPr lang="en-US" sz="2600" u="sng" dirty="0"/>
              <a:t>social arrangements</a:t>
            </a:r>
            <a:r>
              <a:rPr lang="en-US" sz="2600" dirty="0"/>
              <a:t> discussed:</a:t>
            </a:r>
            <a:endParaRPr lang="en-US" sz="2600" u="sng" dirty="0"/>
          </a:p>
          <a:p>
            <a:pPr lvl="1"/>
            <a:endParaRPr lang="en-US" sz="2600" dirty="0"/>
          </a:p>
          <a:p>
            <a:pPr lvl="1"/>
            <a:r>
              <a:rPr lang="en-US" dirty="0"/>
              <a:t>Market</a:t>
            </a:r>
          </a:p>
          <a:p>
            <a:pPr lvl="1"/>
            <a:r>
              <a:rPr lang="en-US" dirty="0"/>
              <a:t>Firm</a:t>
            </a:r>
          </a:p>
          <a:p>
            <a:pPr lvl="1"/>
            <a:r>
              <a:rPr lang="en-US" dirty="0"/>
              <a:t>Government</a:t>
            </a:r>
          </a:p>
          <a:p>
            <a:pPr lvl="1"/>
            <a:r>
              <a:rPr lang="en-US" dirty="0"/>
              <a:t>Doing nothing </a:t>
            </a:r>
          </a:p>
        </p:txBody>
      </p:sp>
      <p:sp>
        <p:nvSpPr>
          <p:cNvPr id="4" name="Slide Number Placeholder 3">
            <a:extLst>
              <a:ext uri="{FF2B5EF4-FFF2-40B4-BE49-F238E27FC236}">
                <a16:creationId xmlns:a16="http://schemas.microsoft.com/office/drawing/2014/main" id="{C18B5782-344B-5A40-BE22-71C4FEC6B0C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C2471E-FCE3-654C-9539-FAD0C6700E9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7796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CBBB3-C77A-CB44-8103-24B8EE94FAE6}"/>
              </a:ext>
            </a:extLst>
          </p:cNvPr>
          <p:cNvSpPr>
            <a:spLocks noGrp="1"/>
          </p:cNvSpPr>
          <p:nvPr>
            <p:ph type="title"/>
          </p:nvPr>
        </p:nvSpPr>
        <p:spPr>
          <a:xfrm>
            <a:off x="0" y="365125"/>
            <a:ext cx="9144000" cy="1325563"/>
          </a:xfrm>
        </p:spPr>
        <p:txBody>
          <a:bodyPr>
            <a:normAutofit/>
          </a:bodyPr>
          <a:lstStyle/>
          <a:p>
            <a:pPr algn="ctr"/>
            <a:r>
              <a:rPr lang="en-US" sz="3600" dirty="0"/>
              <a:t>Research Question</a:t>
            </a:r>
          </a:p>
        </p:txBody>
      </p:sp>
      <p:sp>
        <p:nvSpPr>
          <p:cNvPr id="3" name="Content Placeholder 2">
            <a:extLst>
              <a:ext uri="{FF2B5EF4-FFF2-40B4-BE49-F238E27FC236}">
                <a16:creationId xmlns:a16="http://schemas.microsoft.com/office/drawing/2014/main" id="{1ACA3AB7-0959-644C-933E-204223F7F36D}"/>
              </a:ext>
            </a:extLst>
          </p:cNvPr>
          <p:cNvSpPr>
            <a:spLocks noGrp="1"/>
          </p:cNvSpPr>
          <p:nvPr>
            <p:ph idx="1"/>
          </p:nvPr>
        </p:nvSpPr>
        <p:spPr>
          <a:xfrm>
            <a:off x="268449" y="1559407"/>
            <a:ext cx="8707718" cy="5032375"/>
          </a:xfrm>
        </p:spPr>
        <p:txBody>
          <a:bodyPr>
            <a:normAutofit/>
          </a:bodyPr>
          <a:lstStyle/>
          <a:p>
            <a:pPr lvl="1"/>
            <a:r>
              <a:rPr lang="en-US" dirty="0"/>
              <a:t>A standard example of business firms’ actions with harmful effects on others is that of a factory the smoke from which has harmful effects on those occupying neighborhood properties.</a:t>
            </a:r>
          </a:p>
          <a:p>
            <a:pPr lvl="1"/>
            <a:endParaRPr lang="en-US" dirty="0"/>
          </a:p>
          <a:p>
            <a:pPr lvl="1"/>
            <a:r>
              <a:rPr lang="en-US" dirty="0"/>
              <a:t>Pigou’s (1920) focus concerns a divergence between the </a:t>
            </a:r>
            <a:r>
              <a:rPr lang="en-US" b="1" i="1" dirty="0"/>
              <a:t>private</a:t>
            </a:r>
            <a:r>
              <a:rPr lang="en-US" dirty="0"/>
              <a:t> and the </a:t>
            </a:r>
            <a:r>
              <a:rPr lang="en-US" b="1" i="1" dirty="0"/>
              <a:t>social </a:t>
            </a:r>
            <a:r>
              <a:rPr lang="en-US" i="1" dirty="0"/>
              <a:t>product of the factory.</a:t>
            </a:r>
          </a:p>
          <a:p>
            <a:pPr lvl="1"/>
            <a:endParaRPr lang="en-US" i="1" dirty="0"/>
          </a:p>
          <a:p>
            <a:pPr lvl="1"/>
            <a:r>
              <a:rPr lang="en-US" dirty="0"/>
              <a:t>The standard conclusion is that it would be desirable to make the owner of the factory liable for the damage caused to those injured by the smoke, or to place a tax on the factory owner varying with the amount of smoke and equivalent in money terms to the damage the smoke caused, or to exclude the factory from residential districts.</a:t>
            </a:r>
          </a:p>
        </p:txBody>
      </p:sp>
      <p:sp>
        <p:nvSpPr>
          <p:cNvPr id="4" name="Slide Number Placeholder 3">
            <a:extLst>
              <a:ext uri="{FF2B5EF4-FFF2-40B4-BE49-F238E27FC236}">
                <a16:creationId xmlns:a16="http://schemas.microsoft.com/office/drawing/2014/main" id="{C18B5782-344B-5A40-BE22-71C4FEC6B0CA}"/>
              </a:ext>
            </a:extLst>
          </p:cNvPr>
          <p:cNvSpPr>
            <a:spLocks noGrp="1"/>
          </p:cNvSpPr>
          <p:nvPr>
            <p:ph type="sldNum" sz="quarter" idx="12"/>
          </p:nvPr>
        </p:nvSpPr>
        <p:spPr/>
        <p:txBody>
          <a:bodyPr/>
          <a:lstStyle/>
          <a:p>
            <a:fld id="{D5C2471E-FCE3-654C-9539-FAD0C6700E9D}" type="slidenum">
              <a:rPr lang="en-US" smtClean="0"/>
              <a:t>2</a:t>
            </a:fld>
            <a:endParaRPr lang="en-US"/>
          </a:p>
        </p:txBody>
      </p:sp>
    </p:spTree>
    <p:extLst>
      <p:ext uri="{BB962C8B-B14F-4D97-AF65-F5344CB8AC3E}">
        <p14:creationId xmlns:p14="http://schemas.microsoft.com/office/powerpoint/2010/main" val="2440454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6444D-060D-6D4F-95BF-B2F2B0760CBE}"/>
              </a:ext>
            </a:extLst>
          </p:cNvPr>
          <p:cNvSpPr>
            <a:spLocks noGrp="1"/>
          </p:cNvSpPr>
          <p:nvPr>
            <p:ph type="title"/>
          </p:nvPr>
        </p:nvSpPr>
        <p:spPr>
          <a:xfrm>
            <a:off x="0" y="365125"/>
            <a:ext cx="9144000" cy="1325563"/>
          </a:xfrm>
        </p:spPr>
        <p:txBody>
          <a:bodyPr>
            <a:normAutofit/>
          </a:bodyPr>
          <a:lstStyle/>
          <a:p>
            <a:pPr algn="ctr"/>
            <a:r>
              <a:rPr lang="en-US" sz="3600" dirty="0"/>
              <a:t>Summary</a:t>
            </a:r>
          </a:p>
        </p:txBody>
      </p:sp>
      <p:sp>
        <p:nvSpPr>
          <p:cNvPr id="3" name="Content Placeholder 2">
            <a:extLst>
              <a:ext uri="{FF2B5EF4-FFF2-40B4-BE49-F238E27FC236}">
                <a16:creationId xmlns:a16="http://schemas.microsoft.com/office/drawing/2014/main" id="{D93F0D97-7C90-814C-BE11-A0C50BB35BCD}"/>
              </a:ext>
            </a:extLst>
          </p:cNvPr>
          <p:cNvSpPr>
            <a:spLocks noGrp="1"/>
          </p:cNvSpPr>
          <p:nvPr>
            <p:ph idx="1"/>
          </p:nvPr>
        </p:nvSpPr>
        <p:spPr>
          <a:xfrm>
            <a:off x="628650" y="1690688"/>
            <a:ext cx="7886700" cy="4351338"/>
          </a:xfrm>
        </p:spPr>
        <p:txBody>
          <a:bodyPr/>
          <a:lstStyle/>
          <a:p>
            <a:pPr marL="0" indent="0">
              <a:buNone/>
            </a:pPr>
            <a:r>
              <a:rPr lang="en-US" dirty="0"/>
              <a:t>The prior approach of Pigou(1920) in </a:t>
            </a:r>
            <a:r>
              <a:rPr lang="en-US" i="1" dirty="0"/>
              <a:t>The Economics of Welfare</a:t>
            </a:r>
            <a:r>
              <a:rPr lang="en-US" dirty="0"/>
              <a:t> must be revised as followed: </a:t>
            </a:r>
          </a:p>
          <a:p>
            <a:pPr>
              <a:spcBef>
                <a:spcPts val="1800"/>
              </a:spcBef>
            </a:pPr>
            <a:r>
              <a:rPr lang="en-US" dirty="0"/>
              <a:t>The question should be asked differently, taking account of the </a:t>
            </a:r>
            <a:r>
              <a:rPr lang="en-US" b="1" dirty="0"/>
              <a:t>reciprocal nature of the problem. </a:t>
            </a:r>
            <a:r>
              <a:rPr lang="en-US" dirty="0"/>
              <a:t>The problem is to avoid the more serious harm.</a:t>
            </a:r>
            <a:endParaRPr lang="en-US" b="1" dirty="0"/>
          </a:p>
          <a:p>
            <a:pPr>
              <a:spcBef>
                <a:spcPts val="1800"/>
              </a:spcBef>
            </a:pPr>
            <a:r>
              <a:rPr lang="en-US" b="1" dirty="0"/>
              <a:t>Social net products </a:t>
            </a:r>
            <a:r>
              <a:rPr lang="en-US" dirty="0"/>
              <a:t>must be considered, in addition to private products</a:t>
            </a:r>
          </a:p>
          <a:p>
            <a:pPr>
              <a:spcBef>
                <a:spcPts val="1800"/>
              </a:spcBef>
            </a:pPr>
            <a:r>
              <a:rPr lang="en-US" dirty="0"/>
              <a:t>“Factors of production” as </a:t>
            </a:r>
            <a:r>
              <a:rPr lang="en-US" b="1" dirty="0"/>
              <a:t>rights</a:t>
            </a:r>
            <a:r>
              <a:rPr lang="en-US" dirty="0"/>
              <a:t> (to do something which have a harmful effect)</a:t>
            </a:r>
          </a:p>
          <a:p>
            <a:pPr lvl="1"/>
            <a:endParaRPr lang="en-US" dirty="0"/>
          </a:p>
          <a:p>
            <a:endParaRPr lang="en-US" dirty="0"/>
          </a:p>
        </p:txBody>
      </p:sp>
      <p:sp>
        <p:nvSpPr>
          <p:cNvPr id="4" name="Slide Number Placeholder 3">
            <a:extLst>
              <a:ext uri="{FF2B5EF4-FFF2-40B4-BE49-F238E27FC236}">
                <a16:creationId xmlns:a16="http://schemas.microsoft.com/office/drawing/2014/main" id="{20BE8F41-F3F0-BF4D-AF0A-16CF48EF77B7}"/>
              </a:ext>
            </a:extLst>
          </p:cNvPr>
          <p:cNvSpPr>
            <a:spLocks noGrp="1"/>
          </p:cNvSpPr>
          <p:nvPr>
            <p:ph type="sldNum" sz="quarter" idx="12"/>
          </p:nvPr>
        </p:nvSpPr>
        <p:spPr/>
        <p:txBody>
          <a:bodyPr/>
          <a:lstStyle/>
          <a:p>
            <a:fld id="{D5C2471E-FCE3-654C-9539-FAD0C6700E9D}" type="slidenum">
              <a:rPr lang="en-US" smtClean="0"/>
              <a:t>3</a:t>
            </a:fld>
            <a:endParaRPr lang="en-US"/>
          </a:p>
        </p:txBody>
      </p:sp>
    </p:spTree>
    <p:extLst>
      <p:ext uri="{BB962C8B-B14F-4D97-AF65-F5344CB8AC3E}">
        <p14:creationId xmlns:p14="http://schemas.microsoft.com/office/powerpoint/2010/main" val="1080627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9C7B-7AD8-324C-81D4-969CA78C0FFB}"/>
              </a:ext>
            </a:extLst>
          </p:cNvPr>
          <p:cNvSpPr>
            <a:spLocks noGrp="1"/>
          </p:cNvSpPr>
          <p:nvPr>
            <p:ph type="title"/>
          </p:nvPr>
        </p:nvSpPr>
        <p:spPr>
          <a:xfrm>
            <a:off x="0" y="365125"/>
            <a:ext cx="9144000" cy="1325563"/>
          </a:xfrm>
        </p:spPr>
        <p:txBody>
          <a:bodyPr>
            <a:normAutofit/>
          </a:bodyPr>
          <a:lstStyle/>
          <a:p>
            <a:pPr algn="ctr"/>
            <a:r>
              <a:rPr lang="en-US" sz="3600" dirty="0"/>
              <a:t>Examples of harmful actions</a:t>
            </a:r>
          </a:p>
        </p:txBody>
      </p:sp>
      <p:sp>
        <p:nvSpPr>
          <p:cNvPr id="4" name="Slide Number Placeholder 3">
            <a:extLst>
              <a:ext uri="{FF2B5EF4-FFF2-40B4-BE49-F238E27FC236}">
                <a16:creationId xmlns:a16="http://schemas.microsoft.com/office/drawing/2014/main" id="{D047FA6B-8E5E-C247-ABF7-0D8CA2CA350B}"/>
              </a:ext>
            </a:extLst>
          </p:cNvPr>
          <p:cNvSpPr>
            <a:spLocks noGrp="1"/>
          </p:cNvSpPr>
          <p:nvPr>
            <p:ph type="sldNum" sz="quarter" idx="12"/>
          </p:nvPr>
        </p:nvSpPr>
        <p:spPr/>
        <p:txBody>
          <a:bodyPr/>
          <a:lstStyle/>
          <a:p>
            <a:fld id="{D5C2471E-FCE3-654C-9539-FAD0C6700E9D}" type="slidenum">
              <a:rPr lang="en-US" smtClean="0"/>
              <a:t>4</a:t>
            </a:fld>
            <a:endParaRPr lang="en-US"/>
          </a:p>
        </p:txBody>
      </p:sp>
      <p:sp>
        <p:nvSpPr>
          <p:cNvPr id="3" name="Content Placeholder 2">
            <a:extLst>
              <a:ext uri="{FF2B5EF4-FFF2-40B4-BE49-F238E27FC236}">
                <a16:creationId xmlns:a16="http://schemas.microsoft.com/office/drawing/2014/main" id="{7CBFB353-5811-6E47-B502-1107B0749EB3}"/>
              </a:ext>
            </a:extLst>
          </p:cNvPr>
          <p:cNvSpPr>
            <a:spLocks noGrp="1"/>
          </p:cNvSpPr>
          <p:nvPr>
            <p:ph idx="1"/>
          </p:nvPr>
        </p:nvSpPr>
        <p:spPr/>
        <p:txBody>
          <a:bodyPr/>
          <a:lstStyle/>
          <a:p>
            <a:r>
              <a:rPr lang="en-US" dirty="0"/>
              <a:t>Prior approach (Pigou, 1920) </a:t>
            </a:r>
          </a:p>
        </p:txBody>
      </p:sp>
      <p:graphicFrame>
        <p:nvGraphicFramePr>
          <p:cNvPr id="7" name="Content Placeholder 4">
            <a:extLst>
              <a:ext uri="{FF2B5EF4-FFF2-40B4-BE49-F238E27FC236}">
                <a16:creationId xmlns:a16="http://schemas.microsoft.com/office/drawing/2014/main" id="{6D92E14C-CA51-614A-96E6-509B938BE10A}"/>
              </a:ext>
            </a:extLst>
          </p:cNvPr>
          <p:cNvGraphicFramePr>
            <a:graphicFrameLocks/>
          </p:cNvGraphicFramePr>
          <p:nvPr>
            <p:extLst>
              <p:ext uri="{D42A27DB-BD31-4B8C-83A1-F6EECF244321}">
                <p14:modId xmlns:p14="http://schemas.microsoft.com/office/powerpoint/2010/main" val="313989313"/>
              </p:ext>
            </p:extLst>
          </p:nvPr>
        </p:nvGraphicFramePr>
        <p:xfrm>
          <a:off x="628650" y="2370155"/>
          <a:ext cx="7886700" cy="3479800"/>
        </p:xfrm>
        <a:graphic>
          <a:graphicData uri="http://schemas.openxmlformats.org/drawingml/2006/table">
            <a:tbl>
              <a:tblPr firstRow="1" bandRow="1">
                <a:tableStyleId>{5C22544A-7EE6-4342-B048-85BDC9FD1C3A}</a:tableStyleId>
              </a:tblPr>
              <a:tblGrid>
                <a:gridCol w="3943350">
                  <a:extLst>
                    <a:ext uri="{9D8B030D-6E8A-4147-A177-3AD203B41FA5}">
                      <a16:colId xmlns:a16="http://schemas.microsoft.com/office/drawing/2014/main" val="625576975"/>
                    </a:ext>
                  </a:extLst>
                </a:gridCol>
                <a:gridCol w="3943350">
                  <a:extLst>
                    <a:ext uri="{9D8B030D-6E8A-4147-A177-3AD203B41FA5}">
                      <a16:colId xmlns:a16="http://schemas.microsoft.com/office/drawing/2014/main" val="3814043503"/>
                    </a:ext>
                  </a:extLst>
                </a:gridCol>
              </a:tblGrid>
              <a:tr h="370840">
                <a:tc>
                  <a:txBody>
                    <a:bodyPr/>
                    <a:lstStyle/>
                    <a:p>
                      <a:r>
                        <a:rPr lang="en-US" dirty="0"/>
                        <a:t>A harms B</a:t>
                      </a:r>
                    </a:p>
                  </a:txBody>
                  <a:tcPr/>
                </a:tc>
                <a:tc>
                  <a:txBody>
                    <a:bodyPr/>
                    <a:lstStyle/>
                    <a:p>
                      <a:r>
                        <a:rPr lang="en-US" dirty="0">
                          <a:noFill/>
                        </a:rPr>
                        <a:t>B harms A</a:t>
                      </a:r>
                    </a:p>
                  </a:txBody>
                  <a:tcPr>
                    <a:solidFill>
                      <a:schemeClr val="bg1"/>
                    </a:solidFill>
                  </a:tcPr>
                </a:tc>
                <a:extLst>
                  <a:ext uri="{0D108BD9-81ED-4DB2-BD59-A6C34878D82A}">
                    <a16:rowId xmlns:a16="http://schemas.microsoft.com/office/drawing/2014/main" val="471788242"/>
                  </a:ext>
                </a:extLst>
              </a:tr>
              <a:tr h="370840">
                <a:tc>
                  <a:txBody>
                    <a:bodyPr/>
                    <a:lstStyle/>
                    <a:p>
                      <a:r>
                        <a:rPr lang="en-US" dirty="0"/>
                        <a:t>Noise machineries of a confectioner </a:t>
                      </a:r>
                    </a:p>
                  </a:txBody>
                  <a:tcPr/>
                </a:tc>
                <a:tc>
                  <a:txBody>
                    <a:bodyPr/>
                    <a:lstStyle/>
                    <a:p>
                      <a:r>
                        <a:rPr lang="en-US" dirty="0">
                          <a:noFill/>
                        </a:rPr>
                        <a:t>Doctor renders reduced supply of confectionery products</a:t>
                      </a:r>
                    </a:p>
                  </a:txBody>
                  <a:tcPr>
                    <a:solidFill>
                      <a:schemeClr val="bg1"/>
                    </a:solidFill>
                  </a:tcPr>
                </a:tc>
                <a:extLst>
                  <a:ext uri="{0D108BD9-81ED-4DB2-BD59-A6C34878D82A}">
                    <a16:rowId xmlns:a16="http://schemas.microsoft.com/office/drawing/2014/main" val="439825708"/>
                  </a:ext>
                </a:extLst>
              </a:tr>
              <a:tr h="370840">
                <a:tc>
                  <a:txBody>
                    <a:bodyPr/>
                    <a:lstStyle/>
                    <a:p>
                      <a:r>
                        <a:rPr lang="en-US" dirty="0"/>
                        <a:t>Straying cattle, which destroys crops </a:t>
                      </a:r>
                    </a:p>
                  </a:txBody>
                  <a:tcPr/>
                </a:tc>
                <a:tc>
                  <a:txBody>
                    <a:bodyPr/>
                    <a:lstStyle/>
                    <a:p>
                      <a:r>
                        <a:rPr lang="en-US" dirty="0">
                          <a:noFill/>
                        </a:rPr>
                        <a:t>Crop supply renders reduced supply of meats</a:t>
                      </a:r>
                    </a:p>
                  </a:txBody>
                  <a:tcPr>
                    <a:solidFill>
                      <a:schemeClr val="bg1"/>
                    </a:solidFill>
                  </a:tcPr>
                </a:tc>
                <a:extLst>
                  <a:ext uri="{0D108BD9-81ED-4DB2-BD59-A6C34878D82A}">
                    <a16:rowId xmlns:a16="http://schemas.microsoft.com/office/drawing/2014/main" val="457421719"/>
                  </a:ext>
                </a:extLst>
              </a:tr>
              <a:tr h="370840">
                <a:tc>
                  <a:txBody>
                    <a:bodyPr/>
                    <a:lstStyle/>
                    <a:p>
                      <a:r>
                        <a:rPr lang="en-US" dirty="0"/>
                        <a:t>Dirt and noise from a demolition harms the business of a nearby hotel</a:t>
                      </a:r>
                    </a:p>
                  </a:txBody>
                  <a:tcPr/>
                </a:tc>
                <a:tc>
                  <a:txBody>
                    <a:bodyPr/>
                    <a:lstStyle/>
                    <a:p>
                      <a:r>
                        <a:rPr lang="en-US" dirty="0">
                          <a:noFill/>
                        </a:rPr>
                        <a:t>Hotel business renders the reduced benefits of new construction in the demolition site</a:t>
                      </a:r>
                    </a:p>
                  </a:txBody>
                  <a:tcPr>
                    <a:solidFill>
                      <a:schemeClr val="bg1"/>
                    </a:solidFill>
                  </a:tcPr>
                </a:tc>
                <a:extLst>
                  <a:ext uri="{0D108BD9-81ED-4DB2-BD59-A6C34878D82A}">
                    <a16:rowId xmlns:a16="http://schemas.microsoft.com/office/drawing/2014/main" val="3172232345"/>
                  </a:ext>
                </a:extLst>
              </a:tr>
              <a:tr h="370840">
                <a:tc>
                  <a:txBody>
                    <a:bodyPr/>
                    <a:lstStyle/>
                    <a:p>
                      <a:r>
                        <a:rPr lang="en-US" dirty="0"/>
                        <a:t>Noise from the nearby railway/airport disturbed an otherwise quiet house in the neighborhood</a:t>
                      </a:r>
                    </a:p>
                  </a:txBody>
                  <a:tcPr/>
                </a:tc>
                <a:tc>
                  <a:txBody>
                    <a:bodyPr/>
                    <a:lstStyle/>
                    <a:p>
                      <a:r>
                        <a:rPr lang="en-US" dirty="0">
                          <a:noFill/>
                        </a:rPr>
                        <a:t>Keeping the area quiet will be at the expense of the benefits of having railway/airport</a:t>
                      </a:r>
                    </a:p>
                  </a:txBody>
                  <a:tcPr>
                    <a:solidFill>
                      <a:schemeClr val="bg1"/>
                    </a:solidFill>
                  </a:tcPr>
                </a:tc>
                <a:extLst>
                  <a:ext uri="{0D108BD9-81ED-4DB2-BD59-A6C34878D82A}">
                    <a16:rowId xmlns:a16="http://schemas.microsoft.com/office/drawing/2014/main" val="3197096121"/>
                  </a:ext>
                </a:extLst>
              </a:tr>
            </a:tbl>
          </a:graphicData>
        </a:graphic>
      </p:graphicFrame>
      <p:pic>
        <p:nvPicPr>
          <p:cNvPr id="5" name="Picture 4"/>
          <p:cNvPicPr>
            <a:picLocks noChangeAspect="1"/>
          </p:cNvPicPr>
          <p:nvPr/>
        </p:nvPicPr>
        <p:blipFill>
          <a:blip r:embed="rId2"/>
          <a:stretch>
            <a:fillRect/>
          </a:stretch>
        </p:blipFill>
        <p:spPr>
          <a:xfrm>
            <a:off x="5761622" y="2344363"/>
            <a:ext cx="2652462" cy="3531384"/>
          </a:xfrm>
          <a:prstGeom prst="rect">
            <a:avLst/>
          </a:prstGeom>
        </p:spPr>
      </p:pic>
    </p:spTree>
    <p:extLst>
      <p:ext uri="{BB962C8B-B14F-4D97-AF65-F5344CB8AC3E}">
        <p14:creationId xmlns:p14="http://schemas.microsoft.com/office/powerpoint/2010/main" val="487766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9C7B-7AD8-324C-81D4-969CA78C0FFB}"/>
              </a:ext>
            </a:extLst>
          </p:cNvPr>
          <p:cNvSpPr>
            <a:spLocks noGrp="1"/>
          </p:cNvSpPr>
          <p:nvPr>
            <p:ph type="title"/>
          </p:nvPr>
        </p:nvSpPr>
        <p:spPr>
          <a:xfrm>
            <a:off x="0" y="365125"/>
            <a:ext cx="9144000" cy="1325563"/>
          </a:xfrm>
        </p:spPr>
        <p:txBody>
          <a:bodyPr>
            <a:normAutofit/>
          </a:bodyPr>
          <a:lstStyle/>
          <a:p>
            <a:pPr algn="ctr"/>
            <a:r>
              <a:rPr lang="en-US" sz="3600" dirty="0"/>
              <a:t>Examples of harmful actions</a:t>
            </a:r>
          </a:p>
        </p:txBody>
      </p:sp>
      <p:sp>
        <p:nvSpPr>
          <p:cNvPr id="4" name="Slide Number Placeholder 3">
            <a:extLst>
              <a:ext uri="{FF2B5EF4-FFF2-40B4-BE49-F238E27FC236}">
                <a16:creationId xmlns:a16="http://schemas.microsoft.com/office/drawing/2014/main" id="{D047FA6B-8E5E-C247-ABF7-0D8CA2CA350B}"/>
              </a:ext>
            </a:extLst>
          </p:cNvPr>
          <p:cNvSpPr>
            <a:spLocks noGrp="1"/>
          </p:cNvSpPr>
          <p:nvPr>
            <p:ph type="sldNum" sz="quarter" idx="12"/>
          </p:nvPr>
        </p:nvSpPr>
        <p:spPr/>
        <p:txBody>
          <a:bodyPr/>
          <a:lstStyle/>
          <a:p>
            <a:fld id="{D5C2471E-FCE3-654C-9539-FAD0C6700E9D}" type="slidenum">
              <a:rPr lang="en-US" smtClean="0"/>
              <a:t>5</a:t>
            </a:fld>
            <a:endParaRPr lang="en-US"/>
          </a:p>
        </p:txBody>
      </p:sp>
      <p:sp>
        <p:nvSpPr>
          <p:cNvPr id="3" name="Content Placeholder 2">
            <a:extLst>
              <a:ext uri="{FF2B5EF4-FFF2-40B4-BE49-F238E27FC236}">
                <a16:creationId xmlns:a16="http://schemas.microsoft.com/office/drawing/2014/main" id="{7CBFB353-5811-6E47-B502-1107B0749EB3}"/>
              </a:ext>
            </a:extLst>
          </p:cNvPr>
          <p:cNvSpPr>
            <a:spLocks noGrp="1"/>
          </p:cNvSpPr>
          <p:nvPr>
            <p:ph idx="1"/>
          </p:nvPr>
        </p:nvSpPr>
        <p:spPr>
          <a:xfrm>
            <a:off x="628650" y="1690688"/>
            <a:ext cx="7886700" cy="4351338"/>
          </a:xfrm>
        </p:spPr>
        <p:txBody>
          <a:bodyPr/>
          <a:lstStyle/>
          <a:p>
            <a:r>
              <a:rPr lang="en-US" i="1" dirty="0"/>
              <a:t>Suggested: </a:t>
            </a:r>
            <a:r>
              <a:rPr lang="en-US" b="1" dirty="0"/>
              <a:t>the</a:t>
            </a:r>
            <a:r>
              <a:rPr lang="en-US" b="1" i="1" dirty="0"/>
              <a:t> </a:t>
            </a:r>
            <a:r>
              <a:rPr lang="en-US" b="1" dirty="0"/>
              <a:t>reciprocal nature of the problem</a:t>
            </a:r>
          </a:p>
        </p:txBody>
      </p:sp>
      <p:graphicFrame>
        <p:nvGraphicFramePr>
          <p:cNvPr id="7" name="Content Placeholder 4">
            <a:extLst>
              <a:ext uri="{FF2B5EF4-FFF2-40B4-BE49-F238E27FC236}">
                <a16:creationId xmlns:a16="http://schemas.microsoft.com/office/drawing/2014/main" id="{6D92E14C-CA51-614A-96E6-509B938BE10A}"/>
              </a:ext>
            </a:extLst>
          </p:cNvPr>
          <p:cNvGraphicFramePr>
            <a:graphicFrameLocks/>
          </p:cNvGraphicFramePr>
          <p:nvPr/>
        </p:nvGraphicFramePr>
        <p:xfrm>
          <a:off x="628650" y="2370155"/>
          <a:ext cx="7886700" cy="3479800"/>
        </p:xfrm>
        <a:graphic>
          <a:graphicData uri="http://schemas.openxmlformats.org/drawingml/2006/table">
            <a:tbl>
              <a:tblPr firstRow="1" bandRow="1">
                <a:tableStyleId>{5C22544A-7EE6-4342-B048-85BDC9FD1C3A}</a:tableStyleId>
              </a:tblPr>
              <a:tblGrid>
                <a:gridCol w="3943350">
                  <a:extLst>
                    <a:ext uri="{9D8B030D-6E8A-4147-A177-3AD203B41FA5}">
                      <a16:colId xmlns:a16="http://schemas.microsoft.com/office/drawing/2014/main" val="625576975"/>
                    </a:ext>
                  </a:extLst>
                </a:gridCol>
                <a:gridCol w="3943350">
                  <a:extLst>
                    <a:ext uri="{9D8B030D-6E8A-4147-A177-3AD203B41FA5}">
                      <a16:colId xmlns:a16="http://schemas.microsoft.com/office/drawing/2014/main" val="3814043503"/>
                    </a:ext>
                  </a:extLst>
                </a:gridCol>
              </a:tblGrid>
              <a:tr h="370840">
                <a:tc>
                  <a:txBody>
                    <a:bodyPr/>
                    <a:lstStyle/>
                    <a:p>
                      <a:r>
                        <a:rPr lang="en-US" dirty="0"/>
                        <a:t>A harms B</a:t>
                      </a:r>
                    </a:p>
                  </a:txBody>
                  <a:tcPr/>
                </a:tc>
                <a:tc>
                  <a:txBody>
                    <a:bodyPr/>
                    <a:lstStyle/>
                    <a:p>
                      <a:r>
                        <a:rPr lang="en-US" dirty="0"/>
                        <a:t>B harms A</a:t>
                      </a:r>
                    </a:p>
                  </a:txBody>
                  <a:tcPr/>
                </a:tc>
                <a:extLst>
                  <a:ext uri="{0D108BD9-81ED-4DB2-BD59-A6C34878D82A}">
                    <a16:rowId xmlns:a16="http://schemas.microsoft.com/office/drawing/2014/main" val="471788242"/>
                  </a:ext>
                </a:extLst>
              </a:tr>
              <a:tr h="370840">
                <a:tc>
                  <a:txBody>
                    <a:bodyPr/>
                    <a:lstStyle/>
                    <a:p>
                      <a:r>
                        <a:rPr lang="en-US" dirty="0"/>
                        <a:t>Noise machineries of a confectioner </a:t>
                      </a:r>
                    </a:p>
                  </a:txBody>
                  <a:tcPr/>
                </a:tc>
                <a:tc>
                  <a:txBody>
                    <a:bodyPr/>
                    <a:lstStyle/>
                    <a:p>
                      <a:r>
                        <a:rPr lang="en-US" dirty="0"/>
                        <a:t>Doctor renders reduced supply of confectionery products</a:t>
                      </a:r>
                    </a:p>
                  </a:txBody>
                  <a:tcPr/>
                </a:tc>
                <a:extLst>
                  <a:ext uri="{0D108BD9-81ED-4DB2-BD59-A6C34878D82A}">
                    <a16:rowId xmlns:a16="http://schemas.microsoft.com/office/drawing/2014/main" val="439825708"/>
                  </a:ext>
                </a:extLst>
              </a:tr>
              <a:tr h="370840">
                <a:tc>
                  <a:txBody>
                    <a:bodyPr/>
                    <a:lstStyle/>
                    <a:p>
                      <a:r>
                        <a:rPr lang="en-US" dirty="0"/>
                        <a:t>Straying cattle destroys crops </a:t>
                      </a:r>
                    </a:p>
                  </a:txBody>
                  <a:tcPr/>
                </a:tc>
                <a:tc>
                  <a:txBody>
                    <a:bodyPr/>
                    <a:lstStyle/>
                    <a:p>
                      <a:r>
                        <a:rPr lang="en-US" dirty="0"/>
                        <a:t>Crop supply renders reduced supply of meats</a:t>
                      </a:r>
                    </a:p>
                  </a:txBody>
                  <a:tcPr/>
                </a:tc>
                <a:extLst>
                  <a:ext uri="{0D108BD9-81ED-4DB2-BD59-A6C34878D82A}">
                    <a16:rowId xmlns:a16="http://schemas.microsoft.com/office/drawing/2014/main" val="457421719"/>
                  </a:ext>
                </a:extLst>
              </a:tr>
              <a:tr h="370840">
                <a:tc>
                  <a:txBody>
                    <a:bodyPr/>
                    <a:lstStyle/>
                    <a:p>
                      <a:r>
                        <a:rPr lang="en-US" dirty="0"/>
                        <a:t>Dirt and noise from a demolition harms the business of a nearby hotel</a:t>
                      </a:r>
                    </a:p>
                  </a:txBody>
                  <a:tcPr/>
                </a:tc>
                <a:tc>
                  <a:txBody>
                    <a:bodyPr/>
                    <a:lstStyle/>
                    <a:p>
                      <a:r>
                        <a:rPr lang="en-US" dirty="0"/>
                        <a:t>Hotel business renders the reduced benefits of new construction in the demolition site</a:t>
                      </a:r>
                    </a:p>
                  </a:txBody>
                  <a:tcPr/>
                </a:tc>
                <a:extLst>
                  <a:ext uri="{0D108BD9-81ED-4DB2-BD59-A6C34878D82A}">
                    <a16:rowId xmlns:a16="http://schemas.microsoft.com/office/drawing/2014/main" val="3172232345"/>
                  </a:ext>
                </a:extLst>
              </a:tr>
              <a:tr h="370840">
                <a:tc>
                  <a:txBody>
                    <a:bodyPr/>
                    <a:lstStyle/>
                    <a:p>
                      <a:r>
                        <a:rPr lang="en-US" dirty="0"/>
                        <a:t>Noise from the nearby railway/airport disturbed an otherwise quite house in the neighbor</a:t>
                      </a:r>
                    </a:p>
                  </a:txBody>
                  <a:tcPr/>
                </a:tc>
                <a:tc>
                  <a:txBody>
                    <a:bodyPr/>
                    <a:lstStyle/>
                    <a:p>
                      <a:r>
                        <a:rPr lang="en-US" dirty="0"/>
                        <a:t>Keeping the area quiet will be at the expense of the benefits of having railway/airport</a:t>
                      </a:r>
                    </a:p>
                  </a:txBody>
                  <a:tcPr/>
                </a:tc>
                <a:extLst>
                  <a:ext uri="{0D108BD9-81ED-4DB2-BD59-A6C34878D82A}">
                    <a16:rowId xmlns:a16="http://schemas.microsoft.com/office/drawing/2014/main" val="3197096121"/>
                  </a:ext>
                </a:extLst>
              </a:tr>
            </a:tbl>
          </a:graphicData>
        </a:graphic>
      </p:graphicFrame>
    </p:spTree>
    <p:extLst>
      <p:ext uri="{BB962C8B-B14F-4D97-AF65-F5344CB8AC3E}">
        <p14:creationId xmlns:p14="http://schemas.microsoft.com/office/powerpoint/2010/main" val="770278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3377A-F313-044B-85A9-792C4CA43368}"/>
              </a:ext>
            </a:extLst>
          </p:cNvPr>
          <p:cNvSpPr>
            <a:spLocks noGrp="1"/>
          </p:cNvSpPr>
          <p:nvPr>
            <p:ph type="title"/>
          </p:nvPr>
        </p:nvSpPr>
        <p:spPr>
          <a:xfrm>
            <a:off x="0" y="365125"/>
            <a:ext cx="9144000" cy="1325563"/>
          </a:xfrm>
        </p:spPr>
        <p:txBody>
          <a:bodyPr>
            <a:normAutofit/>
          </a:bodyPr>
          <a:lstStyle/>
          <a:p>
            <a:pPr algn="ctr"/>
            <a:r>
              <a:rPr lang="en-US" sz="3600" dirty="0"/>
              <a:t>Solution based on the market</a:t>
            </a:r>
          </a:p>
        </p:txBody>
      </p:sp>
      <p:sp>
        <p:nvSpPr>
          <p:cNvPr id="3" name="Content Placeholder 2">
            <a:extLst>
              <a:ext uri="{FF2B5EF4-FFF2-40B4-BE49-F238E27FC236}">
                <a16:creationId xmlns:a16="http://schemas.microsoft.com/office/drawing/2014/main" id="{316AAFCF-7E22-FA47-9B9B-282AD8B27A0A}"/>
              </a:ext>
            </a:extLst>
          </p:cNvPr>
          <p:cNvSpPr>
            <a:spLocks noGrp="1"/>
          </p:cNvSpPr>
          <p:nvPr>
            <p:ph idx="1"/>
          </p:nvPr>
        </p:nvSpPr>
        <p:spPr>
          <a:xfrm>
            <a:off x="628650" y="1825625"/>
            <a:ext cx="8427118" cy="4351338"/>
          </a:xfrm>
        </p:spPr>
        <p:txBody>
          <a:bodyPr>
            <a:normAutofit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1" i="0" u="none" strike="noStrike" kern="1200" cap="none" spc="0" normalizeH="0" baseline="0" noProof="0" dirty="0">
                <a:ln>
                  <a:noFill/>
                </a:ln>
                <a:solidFill>
                  <a:prstClr val="black"/>
                </a:solidFill>
                <a:effectLst/>
                <a:uLnTx/>
                <a:uFillTx/>
                <a:latin typeface="Calibri" panose="020F0502020204030204"/>
                <a:ea typeface="+mn-ea"/>
                <a:cs typeface="+mn-cs"/>
              </a:rPr>
              <a:t>The Coase Theorem</a:t>
            </a: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 When there is no cost for using the market or price mechanism (e.g., identifying actors, bargaining, contracting, monitoring), implying low transaction costs and perfect competition</a:t>
            </a:r>
            <a:r>
              <a:rPr lang="en-US" sz="2600" dirty="0">
                <a:solidFill>
                  <a:prstClr val="black"/>
                </a:solidFill>
                <a:latin typeface="Calibri" panose="020F0502020204030204"/>
              </a:rPr>
              <a:t>.</a:t>
            </a:r>
            <a:endPar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The efficient resource allocation will be identical, i.e.,          both allocations are Pareto optimal, regardless of whether the harming party is </a:t>
            </a:r>
            <a:r>
              <a:rPr kumimoji="0" lang="en-US" sz="2600" b="0" i="1" u="none" strike="noStrike" kern="1200" cap="none" spc="0" normalizeH="0" baseline="0" noProof="0" dirty="0">
                <a:ln>
                  <a:noFill/>
                </a:ln>
                <a:solidFill>
                  <a:prstClr val="black"/>
                </a:solidFill>
                <a:effectLst/>
                <a:uLnTx/>
                <a:uFillTx/>
                <a:latin typeface="Calibri" panose="020F0502020204030204"/>
                <a:ea typeface="+mn-ea"/>
                <a:cs typeface="+mn-cs"/>
              </a:rPr>
              <a:t>liable or not</a:t>
            </a: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26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685800" marR="0" lvl="1" indent="-228600" algn="l" defTabSz="914400" rtl="0" eaLnBrk="1" fontAlgn="auto" latinLnBrk="0" hangingPunct="1">
              <a:lnSpc>
                <a:spcPct val="90000"/>
              </a:lnSpc>
              <a:spcBef>
                <a:spcPts val="24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Resource allocation will be optimal, as the economic value of the additional production will be weighed against the costs for both parties, and the reduction in the value of production elsewhere will also be considered. </a:t>
            </a:r>
          </a:p>
          <a:p>
            <a:pPr lvl="1"/>
            <a:endParaRPr lang="en-US" dirty="0"/>
          </a:p>
        </p:txBody>
      </p:sp>
      <p:sp>
        <p:nvSpPr>
          <p:cNvPr id="4" name="Slide Number Placeholder 3">
            <a:extLst>
              <a:ext uri="{FF2B5EF4-FFF2-40B4-BE49-F238E27FC236}">
                <a16:creationId xmlns:a16="http://schemas.microsoft.com/office/drawing/2014/main" id="{8818BE58-6B8B-E440-BC40-415149A88AE4}"/>
              </a:ext>
            </a:extLst>
          </p:cNvPr>
          <p:cNvSpPr>
            <a:spLocks noGrp="1"/>
          </p:cNvSpPr>
          <p:nvPr>
            <p:ph type="sldNum" sz="quarter" idx="12"/>
          </p:nvPr>
        </p:nvSpPr>
        <p:spPr/>
        <p:txBody>
          <a:bodyPr/>
          <a:lstStyle/>
          <a:p>
            <a:fld id="{D5C2471E-FCE3-654C-9539-FAD0C6700E9D}" type="slidenum">
              <a:rPr lang="en-US" smtClean="0"/>
              <a:t>6</a:t>
            </a:fld>
            <a:endParaRPr lang="en-US"/>
          </a:p>
        </p:txBody>
      </p:sp>
    </p:spTree>
    <p:extLst>
      <p:ext uri="{BB962C8B-B14F-4D97-AF65-F5344CB8AC3E}">
        <p14:creationId xmlns:p14="http://schemas.microsoft.com/office/powerpoint/2010/main" val="1420169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3377A-F313-044B-85A9-792C4CA43368}"/>
              </a:ext>
            </a:extLst>
          </p:cNvPr>
          <p:cNvSpPr>
            <a:spLocks noGrp="1"/>
          </p:cNvSpPr>
          <p:nvPr>
            <p:ph type="title"/>
          </p:nvPr>
        </p:nvSpPr>
        <p:spPr>
          <a:xfrm>
            <a:off x="0" y="365125"/>
            <a:ext cx="9144000" cy="1325563"/>
          </a:xfrm>
        </p:spPr>
        <p:txBody>
          <a:bodyPr>
            <a:normAutofit/>
          </a:bodyPr>
          <a:lstStyle/>
          <a:p>
            <a:pPr algn="ctr"/>
            <a:r>
              <a:rPr lang="en-US" sz="2800" dirty="0"/>
              <a:t>The Cost of Market Transactions Taken Into Account</a:t>
            </a:r>
          </a:p>
        </p:txBody>
      </p:sp>
      <p:sp>
        <p:nvSpPr>
          <p:cNvPr id="3" name="Content Placeholder 2">
            <a:extLst>
              <a:ext uri="{FF2B5EF4-FFF2-40B4-BE49-F238E27FC236}">
                <a16:creationId xmlns:a16="http://schemas.microsoft.com/office/drawing/2014/main" id="{316AAFCF-7E22-FA47-9B9B-282AD8B27A0A}"/>
              </a:ext>
            </a:extLst>
          </p:cNvPr>
          <p:cNvSpPr>
            <a:spLocks noGrp="1"/>
          </p:cNvSpPr>
          <p:nvPr>
            <p:ph idx="1"/>
          </p:nvPr>
        </p:nvSpPr>
        <p:spPr>
          <a:xfrm>
            <a:off x="179408" y="1825625"/>
            <a:ext cx="8876360" cy="4351338"/>
          </a:xfrm>
        </p:spPr>
        <p:txBody>
          <a:bodyPr/>
          <a:lstStyle/>
          <a:p>
            <a:r>
              <a:rPr lang="en-US" dirty="0"/>
              <a:t>To carry out a market transaction it is necessary to: </a:t>
            </a:r>
          </a:p>
          <a:p>
            <a:pPr lvl="1">
              <a:spcBef>
                <a:spcPts val="1200"/>
              </a:spcBef>
            </a:pPr>
            <a:r>
              <a:rPr lang="en-US" dirty="0"/>
              <a:t>Discover who it is that one wishes to deal with, </a:t>
            </a:r>
          </a:p>
          <a:p>
            <a:pPr lvl="1"/>
            <a:r>
              <a:rPr lang="en-US" dirty="0"/>
              <a:t>To inform people that one wishes to deal and on what terms, </a:t>
            </a:r>
          </a:p>
          <a:p>
            <a:pPr lvl="1"/>
            <a:r>
              <a:rPr lang="en-US" dirty="0"/>
              <a:t>To conduct negotiations leading up to a bargain, </a:t>
            </a:r>
          </a:p>
          <a:p>
            <a:pPr lvl="1"/>
            <a:r>
              <a:rPr lang="en-US" dirty="0"/>
              <a:t>To draw up the contract, </a:t>
            </a:r>
          </a:p>
          <a:p>
            <a:pPr lvl="1"/>
            <a:r>
              <a:rPr lang="en-US" dirty="0"/>
              <a:t>To undertake the inspection needed to make sure that the terms of the contract are being observed, and so on.</a:t>
            </a:r>
          </a:p>
          <a:p>
            <a:r>
              <a:rPr lang="en-US" dirty="0"/>
              <a:t>These operations are often sufficiently costly to prevent many transactions that would be carried out in the real world in which the pricing system worked without cost.</a:t>
            </a:r>
          </a:p>
        </p:txBody>
      </p:sp>
      <p:sp>
        <p:nvSpPr>
          <p:cNvPr id="4" name="Slide Number Placeholder 3">
            <a:extLst>
              <a:ext uri="{FF2B5EF4-FFF2-40B4-BE49-F238E27FC236}">
                <a16:creationId xmlns:a16="http://schemas.microsoft.com/office/drawing/2014/main" id="{8818BE58-6B8B-E440-BC40-415149A88AE4}"/>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C2471E-FCE3-654C-9539-FAD0C6700E9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6226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041C4-747D-2A43-8331-68012550F0C7}"/>
              </a:ext>
            </a:extLst>
          </p:cNvPr>
          <p:cNvSpPr>
            <a:spLocks noGrp="1"/>
          </p:cNvSpPr>
          <p:nvPr>
            <p:ph type="title"/>
          </p:nvPr>
        </p:nvSpPr>
        <p:spPr>
          <a:xfrm>
            <a:off x="0" y="365125"/>
            <a:ext cx="9144000" cy="1325563"/>
          </a:xfrm>
        </p:spPr>
        <p:txBody>
          <a:bodyPr>
            <a:normAutofit/>
          </a:bodyPr>
          <a:lstStyle/>
          <a:p>
            <a:pPr algn="ctr"/>
            <a:r>
              <a:rPr lang="en-US" sz="3600" dirty="0"/>
              <a:t>When the cost of market                      transactions are present</a:t>
            </a:r>
          </a:p>
        </p:txBody>
      </p:sp>
      <p:sp>
        <p:nvSpPr>
          <p:cNvPr id="3" name="Content Placeholder 2">
            <a:extLst>
              <a:ext uri="{FF2B5EF4-FFF2-40B4-BE49-F238E27FC236}">
                <a16:creationId xmlns:a16="http://schemas.microsoft.com/office/drawing/2014/main" id="{5DFE193E-75C3-0D46-9A4E-E8DA1088BF2E}"/>
              </a:ext>
            </a:extLst>
          </p:cNvPr>
          <p:cNvSpPr>
            <a:spLocks noGrp="1"/>
          </p:cNvSpPr>
          <p:nvPr>
            <p:ph idx="1"/>
          </p:nvPr>
        </p:nvSpPr>
        <p:spPr>
          <a:xfrm>
            <a:off x="628650" y="1825625"/>
            <a:ext cx="8359092" cy="4667250"/>
          </a:xfrm>
        </p:spPr>
        <p:txBody>
          <a:bodyPr>
            <a:normAutofit fontScale="85000" lnSpcReduction="20000"/>
          </a:bodyPr>
          <a:lstStyle/>
          <a:p>
            <a:r>
              <a:rPr lang="en-US" dirty="0"/>
              <a:t>We need to consider costs and benefits of alternative arrangements to markets, such as: the firm, government, and do nothing in making the “boundary choice” of arrangements.</a:t>
            </a:r>
          </a:p>
          <a:p>
            <a:pPr>
              <a:spcBef>
                <a:spcPts val="1800"/>
              </a:spcBef>
            </a:pPr>
            <a:r>
              <a:rPr lang="en-US" b="1" dirty="0"/>
              <a:t>The firm</a:t>
            </a:r>
            <a:r>
              <a:rPr lang="en-US" dirty="0"/>
              <a:t>: resource allocation (rearrangement of production) through an administrative decision. Recall Coase, 1937.</a:t>
            </a:r>
          </a:p>
          <a:p>
            <a:pPr lvl="1"/>
            <a:r>
              <a:rPr lang="en-US" dirty="0"/>
              <a:t>Problem: it might be too costly to bring diverse activities within the control of a single organization, e.g., high administrative costs.</a:t>
            </a:r>
          </a:p>
          <a:p>
            <a:pPr>
              <a:spcBef>
                <a:spcPts val="1800"/>
              </a:spcBef>
            </a:pPr>
            <a:r>
              <a:rPr lang="en-US" b="1" dirty="0"/>
              <a:t>Government regulation</a:t>
            </a:r>
            <a:r>
              <a:rPr lang="en-US" dirty="0"/>
              <a:t>: a “super-firm”, using power and obedience, can completely avoid the market</a:t>
            </a:r>
          </a:p>
          <a:p>
            <a:pPr lvl="1"/>
            <a:r>
              <a:rPr lang="en-US" dirty="0"/>
              <a:t>Problem: unlike some prior beliefs, governmental administration can be extremely costly or inefficient. Subject to political pressures and without “competitive check.” Immune to reciprocal costs. Also, policies as blunt instruments which lack context or nuance.</a:t>
            </a:r>
          </a:p>
          <a:p>
            <a:r>
              <a:rPr lang="en-US" b="1" dirty="0"/>
              <a:t>Doing nothing</a:t>
            </a:r>
          </a:p>
          <a:p>
            <a:pPr lvl="1"/>
            <a:r>
              <a:rPr lang="en-US" dirty="0"/>
              <a:t>Given the costs of all the other options, is doing nothing a better option?</a:t>
            </a:r>
          </a:p>
        </p:txBody>
      </p:sp>
      <p:sp>
        <p:nvSpPr>
          <p:cNvPr id="4" name="Slide Number Placeholder 3">
            <a:extLst>
              <a:ext uri="{FF2B5EF4-FFF2-40B4-BE49-F238E27FC236}">
                <a16:creationId xmlns:a16="http://schemas.microsoft.com/office/drawing/2014/main" id="{C6615385-5D4C-174B-86FC-F883ED4D37A7}"/>
              </a:ext>
            </a:extLst>
          </p:cNvPr>
          <p:cNvSpPr>
            <a:spLocks noGrp="1"/>
          </p:cNvSpPr>
          <p:nvPr>
            <p:ph type="sldNum" sz="quarter" idx="12"/>
          </p:nvPr>
        </p:nvSpPr>
        <p:spPr/>
        <p:txBody>
          <a:bodyPr/>
          <a:lstStyle/>
          <a:p>
            <a:fld id="{D5C2471E-FCE3-654C-9539-FAD0C6700E9D}" type="slidenum">
              <a:rPr lang="en-US" smtClean="0"/>
              <a:t>8</a:t>
            </a:fld>
            <a:endParaRPr lang="en-US"/>
          </a:p>
        </p:txBody>
      </p:sp>
    </p:spTree>
    <p:extLst>
      <p:ext uri="{BB962C8B-B14F-4D97-AF65-F5344CB8AC3E}">
        <p14:creationId xmlns:p14="http://schemas.microsoft.com/office/powerpoint/2010/main" val="965261735"/>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ase_1960_" id="{5EC136B8-39EB-1544-8B7C-B7A22C55E928}" vid="{8D493CD0-4649-8749-BB4B-45FAB6B150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Coase_1960_Hyunsun</Template>
  <TotalTime>446</TotalTime>
  <Words>1452</Words>
  <Application>Microsoft Office PowerPoint</Application>
  <PresentationFormat>On-screen Show (4:3)</PresentationFormat>
  <Paragraphs>124</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Constantia</vt:lpstr>
      <vt:lpstr>Gill Sans SemiBold</vt:lpstr>
      <vt:lpstr>Custom Design</vt:lpstr>
      <vt:lpstr>The Problem of Social Cost Coase (1960). Journal of Law and Economics.</vt:lpstr>
      <vt:lpstr>Research Question</vt:lpstr>
      <vt:lpstr>Research Question</vt:lpstr>
      <vt:lpstr>Summary</vt:lpstr>
      <vt:lpstr>Examples of harmful actions</vt:lpstr>
      <vt:lpstr>Examples of harmful actions</vt:lpstr>
      <vt:lpstr>Solution based on the market</vt:lpstr>
      <vt:lpstr>The Cost of Market Transactions Taken Into Account</vt:lpstr>
      <vt:lpstr>When the cost of market                      transactions are present</vt:lpstr>
      <vt:lpstr>Legal determinants of rights                   and the economic problem</vt:lpstr>
      <vt:lpstr>What does government do?</vt:lpstr>
      <vt:lpstr>Suggestions for a change of approach</vt:lpstr>
    </vt:vector>
  </TitlesOfParts>
  <Company>University of Illinois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Problem of Social Cost Coase. 1960. Journal of Law and Economics.</dc:title>
  <dc:creator>Mahoney, Joseph T</dc:creator>
  <cp:lastModifiedBy>Joe Mahoney</cp:lastModifiedBy>
  <cp:revision>11</cp:revision>
  <cp:lastPrinted>2019-05-10T04:38:36Z</cp:lastPrinted>
  <dcterms:created xsi:type="dcterms:W3CDTF">2019-09-18T04:12:09Z</dcterms:created>
  <dcterms:modified xsi:type="dcterms:W3CDTF">2024-02-04T21:13:03Z</dcterms:modified>
</cp:coreProperties>
</file>